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68" r:id="rId14"/>
    <p:sldId id="260" r:id="rId6"/>
    <p:sldId id="259" r:id="rId5"/>
    <p:sldId id="261" r:id="rId7"/>
    <p:sldId id="262" r:id="rId8"/>
    <p:sldId id="263" r:id="rId9"/>
    <p:sldId id="269" r:id="rId15"/>
    <p:sldId id="270" r:id="rId16"/>
  </p:sld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taking this time with me. Today I want to talk about AI, and about where our company is headed. You have probably heard a lot about AI lately. Some of it sounds exciting and some of it sounds worrying. I want to give you a plain picture of what we plan to do with it, what will change, what will not, and where each of you fits. Nobody here needs to be a tech expert. Please ask questions at any point.</a:t>
            </a:r>
          </a:p>
          <a:p>
            <a:r>
              <a:rPr lang="en-US" dirty="0"/>
              <a:t>[Tip: Put your logo in the placeholder and fill in your name and the date before you present. Keep this opening short and relaxed.]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talk about any tools, I want to share where I see us in three years. In three years we will be [describe our size or what we're known for]. We'll serve [the customers or markets we want]. Growing like that means more room for our people: [promotions, new roles, new skills]. AI is one of the ways we get there. It is not the goal on its own. The goal is a stronger company with good jobs in it.</a:t>
            </a:r>
          </a:p>
          <a:p>
            <a:r>
              <a:rPr lang="en-US" dirty="0"/>
              <a:t>[Tip: Fill in each blank with your own words before the meeting. Speak plainly and from the heart here. This is the slide people will remember.]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be clear about what changes and what doesn't. Some tasks will be done differently. We will all learn some new tools, and some of the paperwork will go away. What does not change is that people do the work our customers pay for. You check anything before it goes out, so your judgment still matters. Our customers still deal with real people. And I promise to be straight with you as things change. If something worries you, come and ask me.</a:t>
            </a:r>
          </a:p>
          <a:p>
            <a:r>
              <a:rPr lang="en-US" dirty="0"/>
              <a:t>[Tip: Name one task that will change and one thing that will never change in your business. Real examples calm people more than general ones.]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be direct about why we are doing this. Growing the company is the best protection for your job. AI can take on a lot of the repeat work, so we can say yes to more customers without burning anyone out. When the company is stronger, the work is steadier, and there is more room for you to move up. This is not about cutting people. It is about making room to grow.</a:t>
            </a:r>
          </a:p>
          <a:p>
            <a:r>
              <a:rPr lang="en-US" dirty="0"/>
              <a:t>[Tip: Pause after the headline and let it land. If people look worried, say the no-cuts point again in your own words, and only say it if it is true.]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examples of work that could come off your plate. Appointment reminders. Follow-up emails and texts. The same customer questions we answer over and over. And the paperwork at the end of a job. These are examples, not a plan. We will pick the ones that fit our work, and we will start with one at a time. You will still check the results. Think about which of these takes up your time.</a:t>
            </a:r>
          </a:p>
          <a:p>
            <a:r>
              <a:rPr lang="en-US" dirty="0"/>
              <a:t>[Tip: Ask the group which one they would hand off first. Write their answers down. It gives people a say from day one.]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does the time we save actually go? First, it lets us take on more work without longer days. Second, it gives you time to learn new skills, including how to use AI well. Third, as we grow, there will be room to step into lead roles or more customer-facing work. Saved time is not a reason to cut hours. It is room to grow.</a:t>
            </a:r>
          </a:p>
          <a:p>
            <a:r>
              <a:rPr lang="en-US" dirty="0"/>
              <a:t>[Tip: If you already have a role or skill in mind for someone, mention it here as an example. Only promise what you can deliver.]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three simple rules. One: a person checks AI's work before it reaches a customer. AI can get things wrong, so we never send anything out without a look. Two: we protect customer information. Never paste private details into a tool that we have not approved. Three: when you are unsure, ask. You will never get in trouble for asking first.</a:t>
            </a:r>
          </a:p>
          <a:p>
            <a:r>
              <a:rPr lang="en-US" dirty="0"/>
              <a:t>[Tip: Fill in the approved tools box before you present, and say who people should ask. Be specific about what counts as private information in your business, like addresses, card numbers or health details.]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get clear on two words. AI is software that can read, write and answer questions in plain language. You ask, it answers, and you decide what to do with the answer. An AI agent goes a step further. It can carry out a task, like sending a reminder or drafting an estimate. Then a person on our team checks the result before it counts. The example tool we'll use is Grok Bot. So the difference is simple: AI answers a question, and an agent carries out a task.</a:t>
            </a:r>
          </a:p>
          <a:p>
            <a:r>
              <a:rPr lang="en-US" dirty="0"/>
              <a:t>[Tip: If you can, show one quick live example in Grok Bot. Keep it to about a minute.]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we will roll this out. We will not change everything at once. First, we pick one task that takes up a lot of time. Second, a few volunteers try it in a small pilot. Third, we check the results together and fix what is broken. Fourth, we add the next task only when the first one works. If something does not help, we stop or change it. Your feedback decides what comes next.</a:t>
            </a:r>
          </a:p>
          <a:p>
            <a:r>
              <a:rPr lang="en-US" dirty="0"/>
              <a:t>[Tip: Ask for pilot volunteers at the end of the meeting, or tell people how to sign up. Name the first task if you have already picked it.]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your part. Try it when we start. Tell us what's broken, because you will spot problems before I do. Suggest ideas for tasks that could come off your plate. And ask anything, now or later. This only works if we do it together, and your experience is what makes it work. Thank you for listening. Now I would like to hear from you. What questions do you have?</a:t>
            </a:r>
          </a:p>
          <a:p>
            <a:r>
              <a:rPr lang="en-US" dirty="0"/>
              <a:t>[Tip: Wait through the silence after you ask for questions. Count to ten in your head. If nobody speaks, start with a question you often hear, like 'Will this replace my job?']</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237744"/>
          </a:xfrm>
          <a:prstGeom prst="rect">
            <a:avLst/>
          </a:prstGeom>
          <a:solidFill>
            <a:srgbClr val="8C8C8C"/>
          </a:solidFill>
          <a:ln/>
        </p:spPr>
      </p:sp>
      <p:sp>
        <p:nvSpPr>
          <p:cNvPr id="3" name="Shape 1"/>
          <p:cNvSpPr/>
          <p:nvPr/>
        </p:nvSpPr>
        <p:spPr>
          <a:xfrm>
            <a:off x="0" y="228600"/>
            <a:ext cx="12191695" cy="237744"/>
          </a:xfrm>
          <a:prstGeom prst="rect">
            <a:avLst/>
          </a:prstGeom>
          <a:solidFill>
            <a:srgbClr val="8A8A8A"/>
          </a:solidFill>
          <a:ln/>
        </p:spPr>
      </p:sp>
      <p:sp>
        <p:nvSpPr>
          <p:cNvPr id="4" name="Shape 2"/>
          <p:cNvSpPr/>
          <p:nvPr/>
        </p:nvSpPr>
        <p:spPr>
          <a:xfrm>
            <a:off x="0" y="457200"/>
            <a:ext cx="12191695" cy="237744"/>
          </a:xfrm>
          <a:prstGeom prst="rect">
            <a:avLst/>
          </a:prstGeom>
          <a:solidFill>
            <a:srgbClr val="888888"/>
          </a:solidFill>
          <a:ln/>
        </p:spPr>
      </p:sp>
      <p:sp>
        <p:nvSpPr>
          <p:cNvPr id="5" name="Shape 3"/>
          <p:cNvSpPr/>
          <p:nvPr/>
        </p:nvSpPr>
        <p:spPr>
          <a:xfrm>
            <a:off x="0" y="685800"/>
            <a:ext cx="12191695" cy="237744"/>
          </a:xfrm>
          <a:prstGeom prst="rect">
            <a:avLst/>
          </a:prstGeom>
          <a:solidFill>
            <a:srgbClr val="878787"/>
          </a:solidFill>
          <a:ln/>
        </p:spPr>
      </p:sp>
      <p:sp>
        <p:nvSpPr>
          <p:cNvPr id="6" name="Shape 4"/>
          <p:cNvSpPr/>
          <p:nvPr/>
        </p:nvSpPr>
        <p:spPr>
          <a:xfrm>
            <a:off x="0" y="914400"/>
            <a:ext cx="12191695" cy="237744"/>
          </a:xfrm>
          <a:prstGeom prst="rect">
            <a:avLst/>
          </a:prstGeom>
          <a:solidFill>
            <a:srgbClr val="858585"/>
          </a:solidFill>
          <a:ln/>
        </p:spPr>
      </p:sp>
      <p:sp>
        <p:nvSpPr>
          <p:cNvPr id="7" name="Shape 5"/>
          <p:cNvSpPr/>
          <p:nvPr/>
        </p:nvSpPr>
        <p:spPr>
          <a:xfrm>
            <a:off x="0" y="1143000"/>
            <a:ext cx="12191695" cy="237744"/>
          </a:xfrm>
          <a:prstGeom prst="rect">
            <a:avLst/>
          </a:prstGeom>
          <a:solidFill>
            <a:srgbClr val="838383"/>
          </a:solidFill>
          <a:ln/>
        </p:spPr>
      </p:sp>
      <p:sp>
        <p:nvSpPr>
          <p:cNvPr id="8" name="Shape 6"/>
          <p:cNvSpPr/>
          <p:nvPr/>
        </p:nvSpPr>
        <p:spPr>
          <a:xfrm>
            <a:off x="0" y="1371600"/>
            <a:ext cx="12191695" cy="237744"/>
          </a:xfrm>
          <a:prstGeom prst="rect">
            <a:avLst/>
          </a:prstGeom>
          <a:solidFill>
            <a:srgbClr val="818181"/>
          </a:solidFill>
          <a:ln/>
        </p:spPr>
      </p:sp>
      <p:sp>
        <p:nvSpPr>
          <p:cNvPr id="9" name="Shape 7"/>
          <p:cNvSpPr/>
          <p:nvPr/>
        </p:nvSpPr>
        <p:spPr>
          <a:xfrm>
            <a:off x="0" y="1600200"/>
            <a:ext cx="12191695" cy="237744"/>
          </a:xfrm>
          <a:prstGeom prst="rect">
            <a:avLst/>
          </a:prstGeom>
          <a:solidFill>
            <a:srgbClr val="808080"/>
          </a:solidFill>
          <a:ln/>
        </p:spPr>
      </p:sp>
      <p:sp>
        <p:nvSpPr>
          <p:cNvPr id="10" name="Shape 8"/>
          <p:cNvSpPr/>
          <p:nvPr/>
        </p:nvSpPr>
        <p:spPr>
          <a:xfrm>
            <a:off x="0" y="1828800"/>
            <a:ext cx="12191695" cy="237744"/>
          </a:xfrm>
          <a:prstGeom prst="rect">
            <a:avLst/>
          </a:prstGeom>
          <a:solidFill>
            <a:srgbClr val="7E7E7E"/>
          </a:solidFill>
          <a:ln/>
        </p:spPr>
      </p:sp>
      <p:sp>
        <p:nvSpPr>
          <p:cNvPr id="11" name="Shape 9"/>
          <p:cNvSpPr/>
          <p:nvPr/>
        </p:nvSpPr>
        <p:spPr>
          <a:xfrm>
            <a:off x="0" y="2057400"/>
            <a:ext cx="12191695" cy="237744"/>
          </a:xfrm>
          <a:prstGeom prst="rect">
            <a:avLst/>
          </a:prstGeom>
          <a:solidFill>
            <a:srgbClr val="7C7C7C"/>
          </a:solidFill>
          <a:ln/>
        </p:spPr>
      </p:sp>
      <p:sp>
        <p:nvSpPr>
          <p:cNvPr id="12" name="Shape 10"/>
          <p:cNvSpPr/>
          <p:nvPr/>
        </p:nvSpPr>
        <p:spPr>
          <a:xfrm>
            <a:off x="0" y="2286000"/>
            <a:ext cx="12191695" cy="237744"/>
          </a:xfrm>
          <a:prstGeom prst="rect">
            <a:avLst/>
          </a:prstGeom>
          <a:solidFill>
            <a:srgbClr val="7A7A7A"/>
          </a:solidFill>
          <a:ln/>
        </p:spPr>
      </p:sp>
      <p:sp>
        <p:nvSpPr>
          <p:cNvPr id="13" name="Shape 11"/>
          <p:cNvSpPr/>
          <p:nvPr/>
        </p:nvSpPr>
        <p:spPr>
          <a:xfrm>
            <a:off x="0" y="2514600"/>
            <a:ext cx="12191695" cy="237744"/>
          </a:xfrm>
          <a:prstGeom prst="rect">
            <a:avLst/>
          </a:prstGeom>
          <a:solidFill>
            <a:srgbClr val="797979"/>
          </a:solidFill>
          <a:ln/>
        </p:spPr>
      </p:sp>
      <p:sp>
        <p:nvSpPr>
          <p:cNvPr id="14" name="Shape 12"/>
          <p:cNvSpPr/>
          <p:nvPr/>
        </p:nvSpPr>
        <p:spPr>
          <a:xfrm>
            <a:off x="0" y="2743200"/>
            <a:ext cx="12191695" cy="237744"/>
          </a:xfrm>
          <a:prstGeom prst="rect">
            <a:avLst/>
          </a:prstGeom>
          <a:solidFill>
            <a:srgbClr val="777777"/>
          </a:solidFill>
          <a:ln/>
        </p:spPr>
      </p:sp>
      <p:sp>
        <p:nvSpPr>
          <p:cNvPr id="15" name="Shape 13"/>
          <p:cNvSpPr/>
          <p:nvPr/>
        </p:nvSpPr>
        <p:spPr>
          <a:xfrm>
            <a:off x="0" y="2971800"/>
            <a:ext cx="12191695" cy="237744"/>
          </a:xfrm>
          <a:prstGeom prst="rect">
            <a:avLst/>
          </a:prstGeom>
          <a:solidFill>
            <a:srgbClr val="757575"/>
          </a:solidFill>
          <a:ln/>
        </p:spPr>
      </p:sp>
      <p:sp>
        <p:nvSpPr>
          <p:cNvPr id="16" name="Shape 14"/>
          <p:cNvSpPr/>
          <p:nvPr/>
        </p:nvSpPr>
        <p:spPr>
          <a:xfrm>
            <a:off x="0" y="3200400"/>
            <a:ext cx="12191695" cy="237744"/>
          </a:xfrm>
          <a:prstGeom prst="rect">
            <a:avLst/>
          </a:prstGeom>
          <a:solidFill>
            <a:srgbClr val="737373"/>
          </a:solidFill>
          <a:ln/>
        </p:spPr>
      </p:sp>
      <p:sp>
        <p:nvSpPr>
          <p:cNvPr id="17" name="Shape 15"/>
          <p:cNvSpPr/>
          <p:nvPr/>
        </p:nvSpPr>
        <p:spPr>
          <a:xfrm>
            <a:off x="0" y="3429000"/>
            <a:ext cx="12191695" cy="237744"/>
          </a:xfrm>
          <a:prstGeom prst="rect">
            <a:avLst/>
          </a:prstGeom>
          <a:solidFill>
            <a:srgbClr val="727272"/>
          </a:solidFill>
          <a:ln/>
        </p:spPr>
      </p:sp>
      <p:sp>
        <p:nvSpPr>
          <p:cNvPr id="18" name="Shape 16"/>
          <p:cNvSpPr/>
          <p:nvPr/>
        </p:nvSpPr>
        <p:spPr>
          <a:xfrm>
            <a:off x="0" y="3657600"/>
            <a:ext cx="12191695" cy="237744"/>
          </a:xfrm>
          <a:prstGeom prst="rect">
            <a:avLst/>
          </a:prstGeom>
          <a:solidFill>
            <a:srgbClr val="707070"/>
          </a:solidFill>
          <a:ln/>
        </p:spPr>
      </p:sp>
      <p:sp>
        <p:nvSpPr>
          <p:cNvPr id="19" name="Shape 17"/>
          <p:cNvSpPr/>
          <p:nvPr/>
        </p:nvSpPr>
        <p:spPr>
          <a:xfrm>
            <a:off x="0" y="3886200"/>
            <a:ext cx="12191695" cy="237744"/>
          </a:xfrm>
          <a:prstGeom prst="rect">
            <a:avLst/>
          </a:prstGeom>
          <a:solidFill>
            <a:srgbClr val="6E6E6E"/>
          </a:solidFill>
          <a:ln/>
        </p:spPr>
      </p:sp>
      <p:sp>
        <p:nvSpPr>
          <p:cNvPr id="20" name="Shape 18"/>
          <p:cNvSpPr/>
          <p:nvPr/>
        </p:nvSpPr>
        <p:spPr>
          <a:xfrm>
            <a:off x="0" y="4114800"/>
            <a:ext cx="12191695" cy="237744"/>
          </a:xfrm>
          <a:prstGeom prst="rect">
            <a:avLst/>
          </a:prstGeom>
          <a:solidFill>
            <a:srgbClr val="6C6C6C"/>
          </a:solidFill>
          <a:ln/>
        </p:spPr>
      </p:sp>
      <p:sp>
        <p:nvSpPr>
          <p:cNvPr id="21" name="Shape 19"/>
          <p:cNvSpPr/>
          <p:nvPr/>
        </p:nvSpPr>
        <p:spPr>
          <a:xfrm>
            <a:off x="0" y="4343400"/>
            <a:ext cx="12191695" cy="237744"/>
          </a:xfrm>
          <a:prstGeom prst="rect">
            <a:avLst/>
          </a:prstGeom>
          <a:solidFill>
            <a:srgbClr val="6B6B6B"/>
          </a:solidFill>
          <a:ln/>
        </p:spPr>
      </p:sp>
      <p:sp>
        <p:nvSpPr>
          <p:cNvPr id="22" name="Shape 20"/>
          <p:cNvSpPr/>
          <p:nvPr/>
        </p:nvSpPr>
        <p:spPr>
          <a:xfrm>
            <a:off x="0" y="4572000"/>
            <a:ext cx="12191695" cy="237744"/>
          </a:xfrm>
          <a:prstGeom prst="rect">
            <a:avLst/>
          </a:prstGeom>
          <a:solidFill>
            <a:srgbClr val="696969"/>
          </a:solidFill>
          <a:ln/>
        </p:spPr>
      </p:sp>
      <p:sp>
        <p:nvSpPr>
          <p:cNvPr id="23" name="Shape 21"/>
          <p:cNvSpPr/>
          <p:nvPr/>
        </p:nvSpPr>
        <p:spPr>
          <a:xfrm>
            <a:off x="0" y="4800600"/>
            <a:ext cx="12191695" cy="237744"/>
          </a:xfrm>
          <a:prstGeom prst="rect">
            <a:avLst/>
          </a:prstGeom>
          <a:solidFill>
            <a:srgbClr val="676767"/>
          </a:solidFill>
          <a:ln/>
        </p:spPr>
      </p:sp>
      <p:sp>
        <p:nvSpPr>
          <p:cNvPr id="24" name="Shape 22"/>
          <p:cNvSpPr/>
          <p:nvPr/>
        </p:nvSpPr>
        <p:spPr>
          <a:xfrm>
            <a:off x="0" y="5029200"/>
            <a:ext cx="12191695" cy="237744"/>
          </a:xfrm>
          <a:prstGeom prst="rect">
            <a:avLst/>
          </a:prstGeom>
          <a:solidFill>
            <a:srgbClr val="656565"/>
          </a:solidFill>
          <a:ln/>
        </p:spPr>
      </p:sp>
      <p:sp>
        <p:nvSpPr>
          <p:cNvPr id="25" name="Shape 23"/>
          <p:cNvSpPr/>
          <p:nvPr/>
        </p:nvSpPr>
        <p:spPr>
          <a:xfrm>
            <a:off x="0" y="5257800"/>
            <a:ext cx="12191695" cy="237744"/>
          </a:xfrm>
          <a:prstGeom prst="rect">
            <a:avLst/>
          </a:prstGeom>
          <a:solidFill>
            <a:srgbClr val="646464"/>
          </a:solidFill>
          <a:ln/>
        </p:spPr>
      </p:sp>
      <p:sp>
        <p:nvSpPr>
          <p:cNvPr id="26" name="Shape 24"/>
          <p:cNvSpPr/>
          <p:nvPr/>
        </p:nvSpPr>
        <p:spPr>
          <a:xfrm>
            <a:off x="0" y="5486400"/>
            <a:ext cx="12191695" cy="237744"/>
          </a:xfrm>
          <a:prstGeom prst="rect">
            <a:avLst/>
          </a:prstGeom>
          <a:solidFill>
            <a:srgbClr val="626262"/>
          </a:solidFill>
          <a:ln/>
        </p:spPr>
      </p:sp>
      <p:sp>
        <p:nvSpPr>
          <p:cNvPr id="27" name="Shape 25"/>
          <p:cNvSpPr/>
          <p:nvPr/>
        </p:nvSpPr>
        <p:spPr>
          <a:xfrm>
            <a:off x="0" y="5715000"/>
            <a:ext cx="12191695" cy="237744"/>
          </a:xfrm>
          <a:prstGeom prst="rect">
            <a:avLst/>
          </a:prstGeom>
          <a:solidFill>
            <a:srgbClr val="606060"/>
          </a:solidFill>
          <a:ln/>
        </p:spPr>
      </p:sp>
      <p:sp>
        <p:nvSpPr>
          <p:cNvPr id="28" name="Shape 26"/>
          <p:cNvSpPr/>
          <p:nvPr/>
        </p:nvSpPr>
        <p:spPr>
          <a:xfrm>
            <a:off x="0" y="5943600"/>
            <a:ext cx="12191695" cy="237744"/>
          </a:xfrm>
          <a:prstGeom prst="rect">
            <a:avLst/>
          </a:prstGeom>
          <a:solidFill>
            <a:srgbClr val="5E5E5E"/>
          </a:solidFill>
          <a:ln/>
        </p:spPr>
      </p:sp>
      <p:sp>
        <p:nvSpPr>
          <p:cNvPr id="29" name="Shape 27"/>
          <p:cNvSpPr/>
          <p:nvPr/>
        </p:nvSpPr>
        <p:spPr>
          <a:xfrm>
            <a:off x="0" y="6172200"/>
            <a:ext cx="12191695" cy="237744"/>
          </a:xfrm>
          <a:prstGeom prst="rect">
            <a:avLst/>
          </a:prstGeom>
          <a:solidFill>
            <a:srgbClr val="5D5D5D"/>
          </a:solidFill>
          <a:ln/>
        </p:spPr>
      </p:sp>
      <p:sp>
        <p:nvSpPr>
          <p:cNvPr id="30" name="Shape 28"/>
          <p:cNvSpPr/>
          <p:nvPr/>
        </p:nvSpPr>
        <p:spPr>
          <a:xfrm>
            <a:off x="0" y="6400800"/>
            <a:ext cx="12191695" cy="237744"/>
          </a:xfrm>
          <a:prstGeom prst="rect">
            <a:avLst/>
          </a:prstGeom>
          <a:solidFill>
            <a:srgbClr val="5B5B5B"/>
          </a:solidFill>
          <a:ln/>
        </p:spPr>
      </p:sp>
      <p:sp>
        <p:nvSpPr>
          <p:cNvPr id="31" name="Shape 29"/>
          <p:cNvSpPr/>
          <p:nvPr/>
        </p:nvSpPr>
        <p:spPr>
          <a:xfrm>
            <a:off x="0" y="6629400"/>
            <a:ext cx="12191695" cy="237744"/>
          </a:xfrm>
          <a:prstGeom prst="rect">
            <a:avLst/>
          </a:prstGeom>
          <a:solidFill>
            <a:srgbClr val="595959"/>
          </a:solidFill>
          <a:ln/>
        </p:spPr>
      </p:sp>
      <p:sp>
        <p:nvSpPr>
          <p:cNvPr id="38" name="Text 36"/>
          <p:cNvSpPr/>
          <p:nvPr/>
        </p:nvSpPr>
        <p:spPr>
          <a:xfrm>
            <a:off x="1527048" y="2331720"/>
            <a:ext cx="9144000" cy="1600200"/>
          </a:xfrm>
          <a:prstGeom prst="rect">
            <a:avLst/>
          </a:prstGeom>
          <a:noFill/>
          <a:ln/>
        </p:spPr>
        <p:txBody>
          <a:bodyPr wrap="square" rtlCol="0" anchor="ctr"/>
          <a:lstStyle/>
          <a:p>
            <a:pPr algn="ctr" indent="0" marL="0">
              <a:lnSpc>
                <a:spcPct val="100000"/>
              </a:lnSpc>
              <a:buNone/>
            </a:pPr>
            <a:r>
              <a:rPr lang="en-US" sz="4400" dirty="0" b="1">
                <a:solidFill>
                  <a:srgbClr val="FFFFFF"/>
                </a:solidFill>
                <a:latin typeface="Arial"/>
                <a:ea typeface="Arial"/>
                <a:cs typeface="Arial"/>
              </a:rPr>
              <a:t>AI at [Company Name]:</a:t>
            </a:r>
          </a:p>
          <a:p>
            <a:pPr algn="ctr" indent="0" marL="0">
              <a:lnSpc>
                <a:spcPct val="100000"/>
              </a:lnSpc>
              <a:buNone/>
            </a:pPr>
            <a:r>
              <a:rPr lang="en-US" sz="4400" dirty="0" b="1">
                <a:solidFill>
                  <a:srgbClr val="FFFFFF"/>
                </a:solidFill>
                <a:latin typeface="Arial"/>
                <a:ea typeface="Arial"/>
                <a:cs typeface="Arial"/>
              </a:rPr>
              <a:t>Where We're Headed</a:t>
            </a:r>
          </a:p>
        </p:txBody>
      </p:sp>
      <p:sp>
        <p:nvSpPr>
          <p:cNvPr id="39" name="Text 37"/>
          <p:cNvSpPr/>
          <p:nvPr/>
        </p:nvSpPr>
        <p:spPr>
          <a:xfrm>
            <a:off x="1527048" y="4069080"/>
            <a:ext cx="9144000" cy="457200"/>
          </a:xfrm>
          <a:prstGeom prst="rect">
            <a:avLst/>
          </a:prstGeom>
          <a:noFill/>
          <a:ln/>
        </p:spPr>
        <p:txBody>
          <a:bodyPr wrap="square" rtlCol="0" anchor="t"/>
          <a:lstStyle/>
          <a:p>
            <a:pPr algn="ctr" indent="0" marL="0">
              <a:buNone/>
            </a:pPr>
            <a:r>
              <a:rPr lang="en-US" sz="2000" dirty="0">
                <a:solidFill>
                  <a:srgbClr val="FFFFFF"/>
                </a:solidFill>
                <a:latin typeface="Calibri"/>
                <a:ea typeface="Calibri"/>
                <a:cs typeface="Calibri"/>
              </a:rPr>
              <a:t>What's changing, what isn't, and where you fit.</a:t>
            </a:r>
          </a:p>
        </p:txBody>
      </p:sp>
      <p:sp>
        <p:nvSpPr>
          <p:cNvPr id="100" name="Logo placeholder"/>
          <p:cNvSpPr/>
          <p:nvPr/>
        </p:nvSpPr>
        <p:spPr>
          <a:xfrm>
            <a:off x="5184648" y="1143000"/>
            <a:ext cx="1828800" cy="868680"/>
          </a:xfrm>
          <a:prstGeom prst="roundRect">
            <a:avLst>
              <a:gd name="adj" fmla="val 12000"/>
            </a:avLst>
          </a:prstGeom>
          <a:noFill/>
          <a:ln w="15875">
            <a:solidFill>
              <a:srgbClr val="FFFFFF"/>
            </a:solidFill>
            <a:prstDash val="dash"/>
          </a:ln>
        </p:spPr>
        <p:txBody>
          <a:bodyPr wrap="square" rtlCol="0" anchor="ctr"/>
          <a:lstStyle/>
          <a:p>
            <a:pPr algn="ctr" indent="0" marL="0">
              <a:buNone/>
            </a:pPr>
            <a:r>
              <a:rPr lang="en-US" sz="1400" dirty="0">
                <a:solidFill>
                  <a:srgbClr val="FFFFFF"/>
                </a:solidFill>
                <a:latin typeface="Calibri"/>
                <a:ea typeface="Calibri"/>
                <a:cs typeface="Calibri"/>
              </a:rPr>
              <a:t>[Your logo]</a:t>
            </a:r>
          </a:p>
        </p:txBody>
      </p:sp>
      <p:sp>
        <p:nvSpPr>
          <p:cNvPr id="101" name="Presenter line"/>
          <p:cNvSpPr/>
          <p:nvPr/>
        </p:nvSpPr>
        <p:spPr>
          <a:xfrm>
            <a:off x="1527048" y="5074920"/>
            <a:ext cx="9144000" cy="365760"/>
          </a:xfrm>
          <a:prstGeom prst="rect">
            <a:avLst/>
          </a:prstGeom>
          <a:noFill/>
          <a:ln>
            <a:noFill/>
          </a:ln>
        </p:spPr>
        <p:txBody>
          <a:bodyPr wrap="square" rtlCol="0" anchor="t"/>
          <a:lstStyle/>
          <a:p>
            <a:pPr algn="ctr" indent="0" marL="0">
              <a:buNone/>
            </a:pPr>
            <a:r>
              <a:rPr lang="en-US" sz="1400" dirty="0">
                <a:solidFill>
                  <a:srgbClr val="F2F2F2"/>
                </a:solidFill>
                <a:latin typeface="Calibri"/>
                <a:ea typeface="Calibri"/>
                <a:cs typeface="Calibri"/>
              </a:rPr>
              <a:t>[Owner name], [Date]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6259982" cy="6858000"/>
          </a:xfrm>
          <a:prstGeom prst="rect">
            <a:avLst/>
          </a:prstGeom>
          <a:solidFill>
            <a:srgbClr val="000000">
              <a:alpha val="65000"/>
            </a:srgbClr>
          </a:solidFill>
          <a:ln/>
        </p:spPr>
      </p:sp>
      <p:sp>
        <p:nvSpPr>
          <p:cNvPr id="3" name="Text 1"/>
          <p:cNvSpPr/>
          <p:nvPr/>
        </p:nvSpPr>
        <p:spPr>
          <a:xfrm>
            <a:off x="675742" y="1417320"/>
            <a:ext cx="4114800" cy="365760"/>
          </a:xfrm>
          <a:prstGeom prst="rect">
            <a:avLst/>
          </a:prstGeom>
          <a:noFill/>
          <a:ln/>
        </p:spPr>
        <p:txBody>
          <a:bodyPr wrap="square" rtlCol="0" anchor="t"/>
          <a:lstStyle/>
          <a:p>
            <a:pPr algn="l" indent="0" marL="0">
              <a:buNone/>
            </a:pPr>
            <a:r>
              <a:rPr lang="en-US" sz="1500" dirty="0">
                <a:solidFill>
                  <a:srgbClr val="BC713E"/>
                </a:solidFill>
                <a:latin typeface="Arial"/>
                <a:ea typeface="Arial"/>
                <a:cs typeface="Arial"/>
              </a:rPr>
              <a:t>Where we're headed</a:t>
            </a:r>
          </a:p>
        </p:txBody>
      </p:sp>
      <p:sp>
        <p:nvSpPr>
          <p:cNvPr id="4" name="Text 2"/>
          <p:cNvSpPr/>
          <p:nvPr/>
        </p:nvSpPr>
        <p:spPr>
          <a:xfrm>
            <a:off x="662940" y="1801368"/>
            <a:ext cx="4937760" cy="1188720"/>
          </a:xfrm>
          <a:prstGeom prst="rect">
            <a:avLst/>
          </a:prstGeom>
          <a:noFill/>
          <a:ln/>
        </p:spPr>
        <p:txBody>
          <a:bodyPr wrap="square" rtlCol="0" anchor="t"/>
          <a:lstStyle/>
          <a:p>
            <a:pPr algn="l" indent="0" marL="0">
              <a:lnSpc>
                <a:spcPct val="100000"/>
              </a:lnSpc>
              <a:buNone/>
            </a:pPr>
            <a:r>
              <a:rPr lang="en-US" sz="3600" dirty="0" b="1">
                <a:solidFill>
                  <a:srgbClr val="FFFFFF"/>
                </a:solidFill>
                <a:latin typeface="Arial"/>
                <a:ea typeface="Arial"/>
                <a:cs typeface="Arial"/>
              </a:rPr>
              <a:t>Our next three years</a:t>
            </a:r>
          </a:p>
        </p:txBody>
      </p:sp>
      <p:sp>
        <p:nvSpPr>
          <p:cNvPr id="5" name="Shape 3"/>
          <p:cNvSpPr/>
          <p:nvPr/>
        </p:nvSpPr>
        <p:spPr>
          <a:xfrm>
            <a:off x="765353" y="3208630"/>
            <a:ext cx="1045159" cy="45720"/>
          </a:xfrm>
          <a:prstGeom prst="rect">
            <a:avLst/>
          </a:prstGeom>
          <a:solidFill>
            <a:srgbClr val="BC713E"/>
          </a:solidFill>
          <a:ln/>
        </p:spPr>
      </p:sp>
      <p:sp>
        <p:nvSpPr>
          <p:cNvPr id="6" name="Text 4"/>
          <p:cNvSpPr/>
          <p:nvPr/>
        </p:nvSpPr>
        <p:spPr>
          <a:xfrm>
            <a:off x="675742" y="3456432"/>
            <a:ext cx="4846320" cy="1645920"/>
          </a:xfrm>
          <a:prstGeom prst="rect">
            <a:avLst/>
          </a:prstGeom>
          <a:noFill/>
          <a:ln/>
        </p:spPr>
        <p:txBody>
          <a:bodyPr wrap="square" rtlCol="0" anchor="t"/>
          <a:lstStyle/>
          <a:p>
            <a:pPr algn="l" indent="0" marL="0">
              <a:lnSpc>
                <a:spcPct val="150000"/>
              </a:lnSpc>
              <a:buNone/>
            </a:pPr>
            <a:r>
              <a:rPr lang="en-US" sz="1500" dirty="0">
                <a:solidFill>
                  <a:srgbClr val="FFFFFF"/>
                </a:solidFill>
                <a:latin typeface="Calibri"/>
                <a:ea typeface="Calibri"/>
                <a:cs typeface="Calibri"/>
              </a:rPr>
              <a:t>This is my picture of where our company is going, and why it matters for each of you.</a:t>
            </a:r>
          </a:p>
        </p:txBody>
      </p:sp>
      <p:sp>
        <p:nvSpPr>
          <p:cNvPr id="110" name="Vision number 1"/>
          <p:cNvSpPr/>
          <p:nvPr/>
        </p:nvSpPr>
        <p:spPr>
          <a:xfrm>
            <a:off x="6903720" y="1325880"/>
            <a:ext cx="822960" cy="640080"/>
          </a:xfrm>
          <a:prstGeom prst="rect">
            <a:avLst/>
          </a:prstGeom>
          <a:noFill/>
          <a:ln>
            <a:noFill/>
          </a:ln>
        </p:spPr>
        <p:txBody>
          <a:bodyPr wrap="square" rtlCol="0" anchor="t" lIns="0" tIns="0" rIns="0" bIns="0"/>
          <a:lstStyle/>
          <a:p>
            <a:pPr algn="l" indent="0" marL="0">
              <a:buNone/>
            </a:pPr>
            <a:r>
              <a:rPr lang="en-US" sz="3000" dirty="0" b="1">
                <a:solidFill>
                  <a:srgbClr val="B45A38"/>
                </a:solidFill>
                <a:latin typeface="Arial"/>
                <a:ea typeface="Arial"/>
                <a:cs typeface="Arial"/>
              </a:rPr>
              <a:t>01</a:t>
            </a:r>
          </a:p>
        </p:txBody>
      </p:sp>
      <p:sp>
        <p:nvSpPr>
          <p:cNvPr id="111" name="Vision prompt 1"/>
          <p:cNvSpPr/>
          <p:nvPr/>
        </p:nvSpPr>
        <p:spPr>
          <a:xfrm>
            <a:off x="7818120" y="1362456"/>
            <a:ext cx="3840480" cy="1051560"/>
          </a:xfrm>
          <a:prstGeom prst="rect">
            <a:avLst/>
          </a:prstGeom>
          <a:noFill/>
          <a:ln>
            <a:noFill/>
          </a:ln>
        </p:spPr>
        <p:txBody>
          <a:bodyPr wrap="square" rtlCol="0" anchor="t" lIns="0" tIns="0" rIns="0" bIns="0"/>
          <a:lstStyle/>
          <a:p>
            <a:pPr algn="l" indent="0" marL="0">
              <a:lnSpc>
                <a:spcPct val="120000"/>
              </a:lnSpc>
              <a:buNone/>
            </a:pPr>
            <a:r>
              <a:rPr lang="en-US" sz="1800" dirty="0">
                <a:solidFill>
                  <a:srgbClr val="404040"/>
                </a:solidFill>
                <a:latin typeface="Calibri"/>
                <a:ea typeface="Calibri"/>
                <a:cs typeface="Calibri"/>
              </a:rPr>
              <a:t>In three years we will be </a:t>
            </a:r>
            <a:r>
              <a:rPr lang="en-US" sz="1800" b="1" dirty="0">
                <a:solidFill>
                  <a:srgbClr val="B45A38"/>
                </a:solidFill>
                <a:latin typeface="Calibri"/>
                <a:ea typeface="Calibri"/>
                <a:cs typeface="Calibri"/>
              </a:rPr>
              <a:t>[size / what we're known for]</a:t>
            </a:r>
            <a:r>
              <a:rPr lang="en-US" sz="1800" dirty="0">
                <a:solidFill>
                  <a:srgbClr val="404040"/>
                </a:solidFill>
                <a:latin typeface="Calibri"/>
                <a:ea typeface="Calibri"/>
                <a:cs typeface="Calibri"/>
              </a:rPr>
              <a:t>.</a:t>
            </a:r>
          </a:p>
        </p:txBody>
      </p:sp>
      <p:sp>
        <p:nvSpPr>
          <p:cNvPr id="112" name="Vision rule 1"/>
          <p:cNvSpPr/>
          <p:nvPr/>
        </p:nvSpPr>
        <p:spPr>
          <a:xfrm>
            <a:off x="6903720" y="2578608"/>
            <a:ext cx="4754880" cy="0"/>
          </a:xfrm>
          <a:prstGeom prst="line">
            <a:avLst/>
          </a:prstGeom>
          <a:noFill/>
          <a:ln w="9525">
            <a:solidFill>
              <a:srgbClr val="D9D9D9"/>
            </a:solidFill>
          </a:ln>
        </p:spPr>
      </p:sp>
      <p:sp>
        <p:nvSpPr>
          <p:cNvPr id="113" name="Vision number 2"/>
          <p:cNvSpPr/>
          <p:nvPr/>
        </p:nvSpPr>
        <p:spPr>
          <a:xfrm>
            <a:off x="6903720" y="2834640"/>
            <a:ext cx="822960" cy="640080"/>
          </a:xfrm>
          <a:prstGeom prst="rect">
            <a:avLst/>
          </a:prstGeom>
          <a:noFill/>
          <a:ln>
            <a:noFill/>
          </a:ln>
        </p:spPr>
        <p:txBody>
          <a:bodyPr wrap="square" rtlCol="0" anchor="t" lIns="0" tIns="0" rIns="0" bIns="0"/>
          <a:lstStyle/>
          <a:p>
            <a:pPr algn="l" indent="0" marL="0">
              <a:buNone/>
            </a:pPr>
            <a:r>
              <a:rPr lang="en-US" sz="3000" dirty="0" b="1">
                <a:solidFill>
                  <a:srgbClr val="B45A38"/>
                </a:solidFill>
                <a:latin typeface="Arial"/>
                <a:ea typeface="Arial"/>
                <a:cs typeface="Arial"/>
              </a:rPr>
              <a:t>02</a:t>
            </a:r>
          </a:p>
        </p:txBody>
      </p:sp>
      <p:sp>
        <p:nvSpPr>
          <p:cNvPr id="114" name="Vision prompt 2"/>
          <p:cNvSpPr/>
          <p:nvPr/>
        </p:nvSpPr>
        <p:spPr>
          <a:xfrm>
            <a:off x="7818120" y="2871216"/>
            <a:ext cx="3840480" cy="1051560"/>
          </a:xfrm>
          <a:prstGeom prst="rect">
            <a:avLst/>
          </a:prstGeom>
          <a:noFill/>
          <a:ln>
            <a:noFill/>
          </a:ln>
        </p:spPr>
        <p:txBody>
          <a:bodyPr wrap="square" rtlCol="0" anchor="t" lIns="0" tIns="0" rIns="0" bIns="0"/>
          <a:lstStyle/>
          <a:p>
            <a:pPr algn="l" indent="0" marL="0">
              <a:lnSpc>
                <a:spcPct val="120000"/>
              </a:lnSpc>
              <a:buNone/>
            </a:pPr>
            <a:r>
              <a:rPr lang="en-US" sz="1800" dirty="0">
                <a:solidFill>
                  <a:srgbClr val="404040"/>
                </a:solidFill>
                <a:latin typeface="Calibri"/>
                <a:ea typeface="Calibri"/>
                <a:cs typeface="Calibri"/>
              </a:rPr>
              <a:t>We'll serve </a:t>
            </a:r>
            <a:r>
              <a:rPr lang="en-US" sz="1800" b="1" dirty="0">
                <a:solidFill>
                  <a:srgbClr val="B45A38"/>
                </a:solidFill>
                <a:latin typeface="Calibri"/>
                <a:ea typeface="Calibri"/>
                <a:cs typeface="Calibri"/>
              </a:rPr>
              <a:t>[customers / markets]</a:t>
            </a:r>
            <a:r>
              <a:rPr lang="en-US" sz="1800" dirty="0">
                <a:solidFill>
                  <a:srgbClr val="404040"/>
                </a:solidFill>
                <a:latin typeface="Calibri"/>
                <a:ea typeface="Calibri"/>
                <a:cs typeface="Calibri"/>
              </a:rPr>
              <a:t>.</a:t>
            </a:r>
          </a:p>
        </p:txBody>
      </p:sp>
      <p:sp>
        <p:nvSpPr>
          <p:cNvPr id="115" name="Vision rule 2"/>
          <p:cNvSpPr/>
          <p:nvPr/>
        </p:nvSpPr>
        <p:spPr>
          <a:xfrm>
            <a:off x="6903720" y="4087368"/>
            <a:ext cx="4754880" cy="0"/>
          </a:xfrm>
          <a:prstGeom prst="line">
            <a:avLst/>
          </a:prstGeom>
          <a:noFill/>
          <a:ln w="9525">
            <a:solidFill>
              <a:srgbClr val="D9D9D9"/>
            </a:solidFill>
          </a:ln>
        </p:spPr>
      </p:sp>
      <p:sp>
        <p:nvSpPr>
          <p:cNvPr id="116" name="Vision number 3"/>
          <p:cNvSpPr/>
          <p:nvPr/>
        </p:nvSpPr>
        <p:spPr>
          <a:xfrm>
            <a:off x="6903720" y="4343400"/>
            <a:ext cx="822960" cy="640080"/>
          </a:xfrm>
          <a:prstGeom prst="rect">
            <a:avLst/>
          </a:prstGeom>
          <a:noFill/>
          <a:ln>
            <a:noFill/>
          </a:ln>
        </p:spPr>
        <p:txBody>
          <a:bodyPr wrap="square" rtlCol="0" anchor="t" lIns="0" tIns="0" rIns="0" bIns="0"/>
          <a:lstStyle/>
          <a:p>
            <a:pPr algn="l" indent="0" marL="0">
              <a:buNone/>
            </a:pPr>
            <a:r>
              <a:rPr lang="en-US" sz="3000" dirty="0" b="1">
                <a:solidFill>
                  <a:srgbClr val="B45A38"/>
                </a:solidFill>
                <a:latin typeface="Arial"/>
                <a:ea typeface="Arial"/>
                <a:cs typeface="Arial"/>
              </a:rPr>
              <a:t>03</a:t>
            </a:r>
          </a:p>
        </p:txBody>
      </p:sp>
      <p:sp>
        <p:nvSpPr>
          <p:cNvPr id="117" name="Vision prompt 3"/>
          <p:cNvSpPr/>
          <p:nvPr/>
        </p:nvSpPr>
        <p:spPr>
          <a:xfrm>
            <a:off x="7818120" y="4379976"/>
            <a:ext cx="3840480" cy="1051560"/>
          </a:xfrm>
          <a:prstGeom prst="rect">
            <a:avLst/>
          </a:prstGeom>
          <a:noFill/>
          <a:ln>
            <a:noFill/>
          </a:ln>
        </p:spPr>
        <p:txBody>
          <a:bodyPr wrap="square" rtlCol="0" anchor="t" lIns="0" tIns="0" rIns="0" bIns="0"/>
          <a:lstStyle/>
          <a:p>
            <a:pPr algn="l" indent="0" marL="0">
              <a:lnSpc>
                <a:spcPct val="120000"/>
              </a:lnSpc>
              <a:buNone/>
            </a:pPr>
            <a:r>
              <a:rPr lang="en-US" sz="1800" dirty="0">
                <a:solidFill>
                  <a:srgbClr val="404040"/>
                </a:solidFill>
                <a:latin typeface="Calibri"/>
                <a:ea typeface="Calibri"/>
                <a:cs typeface="Calibri"/>
              </a:rPr>
              <a:t>That means more room for </a:t>
            </a:r>
            <a:r>
              <a:rPr lang="en-US" sz="1800" b="1" dirty="0">
                <a:solidFill>
                  <a:srgbClr val="B45A38"/>
                </a:solidFill>
                <a:latin typeface="Calibri"/>
                <a:ea typeface="Calibri"/>
                <a:cs typeface="Calibri"/>
              </a:rPr>
              <a:t>[promotions, new roles, skills]</a:t>
            </a:r>
            <a:r>
              <a:rPr lang="en-US" sz="1800" dirty="0">
                <a:solidFill>
                  <a:srgbClr val="404040"/>
                </a:solidFill>
                <a:latin typeface="Calibri"/>
                <a:ea typeface="Calibri"/>
                <a:cs typeface="Calibri"/>
              </a:rPr>
              <a:t> for our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4514393"/>
          </a:xfrm>
          <a:prstGeom prst="rect">
            <a:avLst/>
          </a:prstGeom>
          <a:solidFill>
            <a:srgbClr val="000000">
              <a:alpha val="25000"/>
            </a:srgbClr>
          </a:solidFill>
          <a:ln/>
        </p:spPr>
      </p:sp>
      <p:sp>
        <p:nvSpPr>
          <p:cNvPr id="3" name="Shape 1"/>
          <p:cNvSpPr/>
          <p:nvPr/>
        </p:nvSpPr>
        <p:spPr>
          <a:xfrm>
            <a:off x="1292047" y="4116629"/>
            <a:ext cx="9608515" cy="1915668"/>
          </a:xfrm>
          <a:prstGeom prst="roundRect">
            <a:avLst>
              <a:gd name="adj" fmla="val 9069"/>
            </a:avLst>
          </a:prstGeom>
          <a:solidFill>
            <a:srgbClr val="FFFFFF"/>
          </a:solidFill>
          <a:ln/>
          <a:effectLst>
            <a:outerShdw sx="100000" sy="100000" kx="0" ky="0" algn="bl" rotWithShape="0" blurRad="127000" dist="50800" dir="5400000">
              <a:srgbClr val="000000">
                <a:alpha val="7000"/>
              </a:srgbClr>
            </a:outerShdw>
          </a:effectLst>
        </p:spPr>
      </p:sp>
      <p:sp>
        <p:nvSpPr>
          <p:cNvPr id="4" name="Shape 2"/>
          <p:cNvSpPr/>
          <p:nvPr/>
        </p:nvSpPr>
        <p:spPr>
          <a:xfrm>
            <a:off x="8113471" y="733349"/>
            <a:ext cx="3294583" cy="3781044"/>
          </a:xfrm>
          <a:prstGeom prst="roundRect">
            <a:avLst>
              <a:gd name="adj" fmla="val 3331"/>
            </a:avLst>
          </a:prstGeom>
          <a:solidFill>
            <a:srgbClr val="FFFFFF"/>
          </a:solidFill>
          <a:ln/>
          <a:effectLst>
            <a:outerShdw sx="100000" sy="100000" kx="0" ky="0" algn="bl" rotWithShape="0" blurRad="127000" dist="50800" dir="5400000">
              <a:srgbClr val="000000">
                <a:alpha val="7000"/>
              </a:srgbClr>
            </a:outerShdw>
          </a:effectLst>
        </p:spPr>
      </p:sp>
      <p:sp>
        <p:nvSpPr>
          <p:cNvPr id="5" name="Text 3"/>
          <p:cNvSpPr/>
          <p:nvPr/>
        </p:nvSpPr>
        <p:spPr>
          <a:xfrm>
            <a:off x="1512418" y="914400"/>
            <a:ext cx="6217920" cy="1280160"/>
          </a:xfrm>
          <a:prstGeom prst="rect">
            <a:avLst/>
          </a:prstGeom>
          <a:noFill/>
          <a:ln/>
        </p:spPr>
        <p:txBody>
          <a:bodyPr wrap="square" rtlCol="0" anchor="t"/>
          <a:lstStyle/>
          <a:p>
            <a:pPr algn="l" indent="0" marL="0">
              <a:lnSpc>
                <a:spcPct val="100000"/>
              </a:lnSpc>
              <a:buNone/>
            </a:pPr>
            <a:r>
              <a:rPr lang="en-US" sz="3600" dirty="0" b="1">
                <a:solidFill>
                  <a:srgbClr val="FFFFFF"/>
                </a:solidFill>
                <a:latin typeface="Arial"/>
                <a:ea typeface="Arial"/>
                <a:cs typeface="Arial"/>
              </a:rPr>
              <a:t>What changes, and what doesn't</a:t>
            </a:r>
          </a:p>
        </p:txBody>
      </p:sp>
      <p:sp>
        <p:nvSpPr>
          <p:cNvPr id="6" name="Text 4"/>
          <p:cNvSpPr/>
          <p:nvPr/>
        </p:nvSpPr>
        <p:spPr>
          <a:xfrm>
            <a:off x="1538935" y="2331720"/>
            <a:ext cx="6035040" cy="914400"/>
          </a:xfrm>
          <a:prstGeom prst="rect">
            <a:avLst/>
          </a:prstGeom>
          <a:noFill/>
          <a:ln/>
        </p:spPr>
        <p:txBody>
          <a:bodyPr wrap="square" rtlCol="0" anchor="t"/>
          <a:lstStyle/>
          <a:p>
            <a:pPr algn="l" indent="0" marL="0">
              <a:lnSpc>
                <a:spcPct val="130000"/>
              </a:lnSpc>
              <a:buNone/>
            </a:pPr>
            <a:r>
              <a:rPr lang="en-US" sz="1600" dirty="0">
                <a:solidFill>
                  <a:srgbClr val="FFFFFF"/>
                </a:solidFill>
                <a:latin typeface="Calibri"/>
                <a:ea typeface="Calibri"/>
                <a:cs typeface="Calibri"/>
              </a:rPr>
              <a:t>Some parts of how we work will shift. The things that matter most stay put.</a:t>
            </a:r>
          </a:p>
        </p:txBody>
      </p:sp>
      <p:sp>
        <p:nvSpPr>
          <p:cNvPr id="7" name="Text 5"/>
          <p:cNvSpPr/>
          <p:nvPr/>
        </p:nvSpPr>
        <p:spPr>
          <a:xfrm>
            <a:off x="1894637" y="4434840"/>
            <a:ext cx="2926080" cy="301752"/>
          </a:xfrm>
          <a:prstGeom prst="rect">
            <a:avLst/>
          </a:prstGeom>
          <a:noFill/>
          <a:ln/>
        </p:spPr>
        <p:txBody>
          <a:bodyPr wrap="square" rtlCol="0" anchor="t"/>
          <a:lstStyle/>
          <a:p>
            <a:pPr algn="l" indent="0" marL="0">
              <a:buNone/>
            </a:pPr>
            <a:r>
              <a:rPr lang="en-US" sz="1300" b="1" dirty="0">
                <a:solidFill>
                  <a:srgbClr val="262626"/>
                </a:solidFill>
                <a:latin typeface="Arial"/>
                <a:ea typeface="Arial"/>
                <a:cs typeface="Arial"/>
              </a:rPr>
              <a:t>WHAT CHANGES</a:t>
            </a:r>
          </a:p>
        </p:txBody>
      </p:sp>
      <p:sp>
        <p:nvSpPr>
          <p:cNvPr id="8" name="Text 6"/>
          <p:cNvSpPr/>
          <p:nvPr/>
        </p:nvSpPr>
        <p:spPr>
          <a:xfrm>
            <a:off x="1903781" y="4773168"/>
            <a:ext cx="3017520" cy="1188720"/>
          </a:xfrm>
          <a:prstGeom prst="rect">
            <a:avLst/>
          </a:prstGeom>
          <a:noFill/>
          <a:ln/>
        </p:spPr>
        <p:txBody>
          <a:bodyPr wrap="square" rtlCol="0" anchor="t"/>
          <a:lstStyle/>
          <a:p>
            <a:pPr marL="228600" indent="-228600">
              <a:spcAft>
                <a:spcPts val="600"/>
              </a:spcAft>
              <a:buClr>
                <a:srgbClr val="B45A38"/>
              </a:buClr>
              <a:buFont typeface="Arial"/>
              <a:buChar char="•"/>
            </a:pPr>
            <a:r>
              <a:rPr lang="en-US" sz="1400" dirty="0">
                <a:solidFill>
                  <a:srgbClr val="404040"/>
                </a:solidFill>
                <a:latin typeface="Calibri"/>
                <a:ea typeface="Calibri"/>
                <a:cs typeface="Calibri"/>
              </a:rPr>
              <a:t>Some tasks get done differently</a:t>
            </a:r>
          </a:p>
          <a:p>
            <a:pPr marL="228600" indent="-228600">
              <a:spcAft>
                <a:spcPts val="600"/>
              </a:spcAft>
              <a:buClr>
                <a:srgbClr val="B45A38"/>
              </a:buClr>
              <a:buFont typeface="Arial"/>
              <a:buChar char="•"/>
            </a:pPr>
            <a:r>
              <a:rPr lang="en-US" sz="1400" dirty="0">
                <a:solidFill>
                  <a:srgbClr val="404040"/>
                </a:solidFill>
                <a:latin typeface="Calibri"/>
                <a:ea typeface="Calibri"/>
                <a:cs typeface="Calibri"/>
              </a:rPr>
              <a:t>We'll learn new tools</a:t>
            </a:r>
          </a:p>
          <a:p>
            <a:pPr marL="228600" indent="-228600">
              <a:spcAft>
                <a:spcPts val="0"/>
              </a:spcAft>
              <a:buClr>
                <a:srgbClr val="B45A38"/>
              </a:buClr>
              <a:buFont typeface="Arial"/>
              <a:buChar char="•"/>
            </a:pPr>
            <a:r>
              <a:rPr lang="en-US" sz="1400" dirty="0">
                <a:solidFill>
                  <a:srgbClr val="404040"/>
                </a:solidFill>
                <a:latin typeface="Calibri"/>
                <a:ea typeface="Calibri"/>
                <a:cs typeface="Calibri"/>
              </a:rPr>
              <a:t>Some paperwork goes away</a:t>
            </a:r>
          </a:p>
        </p:txBody>
      </p:sp>
      <p:sp>
        <p:nvSpPr>
          <p:cNvPr id="9" name="Text 7"/>
          <p:cNvSpPr/>
          <p:nvPr/>
        </p:nvSpPr>
        <p:spPr>
          <a:xfrm>
            <a:off x="5394960" y="4434840"/>
            <a:ext cx="3657600" cy="301752"/>
          </a:xfrm>
          <a:prstGeom prst="rect">
            <a:avLst/>
          </a:prstGeom>
          <a:noFill/>
          <a:ln/>
        </p:spPr>
        <p:txBody>
          <a:bodyPr wrap="square" rtlCol="0" anchor="t"/>
          <a:lstStyle/>
          <a:p>
            <a:pPr algn="l" indent="0" marL="0">
              <a:buNone/>
            </a:pPr>
            <a:r>
              <a:rPr lang="en-US" sz="1300" b="1" dirty="0">
                <a:solidFill>
                  <a:srgbClr val="262626"/>
                </a:solidFill>
                <a:latin typeface="Arial"/>
                <a:ea typeface="Arial"/>
                <a:cs typeface="Arial"/>
              </a:rPr>
              <a:t>WHAT DOESN'T CHANGE</a:t>
            </a:r>
          </a:p>
        </p:txBody>
      </p:sp>
      <p:sp>
        <p:nvSpPr>
          <p:cNvPr id="10" name="Text 8"/>
          <p:cNvSpPr/>
          <p:nvPr/>
        </p:nvSpPr>
        <p:spPr>
          <a:xfrm>
            <a:off x="5394960" y="4773168"/>
            <a:ext cx="5120640" cy="1188720"/>
          </a:xfrm>
          <a:prstGeom prst="rect">
            <a:avLst/>
          </a:prstGeom>
          <a:noFill/>
          <a:ln/>
        </p:spPr>
        <p:txBody>
          <a:bodyPr wrap="square" rtlCol="0" anchor="t"/>
          <a:lstStyle/>
          <a:p>
            <a:pPr marL="228600" indent="-228600">
              <a:spcAft>
                <a:spcPts val="600"/>
              </a:spcAft>
              <a:buClr>
                <a:srgbClr val="B45A38"/>
              </a:buClr>
              <a:buFont typeface="Arial"/>
              <a:buChar char="•"/>
            </a:pPr>
            <a:r>
              <a:rPr lang="en-US" sz="1400" dirty="0">
                <a:solidFill>
                  <a:srgbClr val="404040"/>
                </a:solidFill>
                <a:latin typeface="Calibri"/>
                <a:ea typeface="Calibri"/>
                <a:cs typeface="Calibri"/>
              </a:rPr>
              <a:t>People do the work customers pay for</a:t>
            </a:r>
          </a:p>
          <a:p>
            <a:pPr marL="228600" indent="-228600">
              <a:spcAft>
                <a:spcPts val="600"/>
              </a:spcAft>
              <a:buClr>
                <a:srgbClr val="B45A38"/>
              </a:buClr>
              <a:buFont typeface="Arial"/>
              <a:buChar char="•"/>
            </a:pPr>
            <a:r>
              <a:rPr lang="en-US" sz="1400" dirty="0">
                <a:solidFill>
                  <a:srgbClr val="404040"/>
                </a:solidFill>
                <a:latin typeface="Calibri"/>
                <a:ea typeface="Calibri"/>
                <a:cs typeface="Calibri"/>
              </a:rPr>
              <a:t>You check before anything goes out</a:t>
            </a:r>
          </a:p>
          <a:p>
            <a:pPr marL="228600" indent="-228600">
              <a:spcAft>
                <a:spcPts val="0"/>
              </a:spcAft>
              <a:buClr>
                <a:srgbClr val="B45A38"/>
              </a:buClr>
              <a:buFont typeface="Arial"/>
              <a:buChar char="•"/>
            </a:pPr>
            <a:r>
              <a:rPr lang="en-US" sz="1400" dirty="0">
                <a:solidFill>
                  <a:srgbClr val="404040"/>
                </a:solidFill>
                <a:latin typeface="Calibri"/>
                <a:ea typeface="Calibri"/>
                <a:cs typeface="Calibri"/>
              </a:rPr>
              <a:t>Customers still deal with real people</a:t>
            </a:r>
          </a:p>
        </p:txBody>
      </p:sp>
      <p:sp>
        <p:nvSpPr>
          <p:cNvPr id="310" name="Promise label"/>
          <p:cNvSpPr/>
          <p:nvPr/>
        </p:nvSpPr>
        <p:spPr>
          <a:xfrm>
            <a:off x="8366760" y="1508760"/>
            <a:ext cx="2788920" cy="320040"/>
          </a:xfrm>
          <a:prstGeom prst="rect">
            <a:avLst/>
          </a:prstGeom>
          <a:noFill/>
          <a:ln>
            <a:noFill/>
          </a:ln>
        </p:spPr>
        <p:txBody>
          <a:bodyPr wrap="square" rtlCol="0" anchor="t" lIns="0" tIns="0" rIns="0" bIns="0"/>
          <a:lstStyle/>
          <a:p>
            <a:pPr algn="l" indent="0" marL="0">
              <a:buNone/>
            </a:pPr>
            <a:r>
              <a:rPr lang="en-US" sz="1200" b="1" dirty="0">
                <a:solidFill>
                  <a:srgbClr val="B45A38"/>
                </a:solidFill>
                <a:latin typeface="Arial"/>
                <a:ea typeface="Arial"/>
                <a:cs typeface="Arial"/>
              </a:rPr>
              <a:t>MY PROMISE</a:t>
            </a:r>
          </a:p>
        </p:txBody>
      </p:sp>
      <p:sp>
        <p:nvSpPr>
          <p:cNvPr id="311" name="Promise rule"/>
          <p:cNvSpPr/>
          <p:nvPr/>
        </p:nvSpPr>
        <p:spPr>
          <a:xfrm>
            <a:off x="8366760" y="1920240"/>
            <a:ext cx="822960" cy="36576"/>
          </a:xfrm>
          <a:prstGeom prst="rect">
            <a:avLst/>
          </a:prstGeom>
          <a:solidFill>
            <a:srgbClr val="B45A38"/>
          </a:solidFill>
          <a:ln>
            <a:noFill/>
          </a:ln>
        </p:spPr>
      </p:sp>
      <p:sp>
        <p:nvSpPr>
          <p:cNvPr id="312" name="Promise text"/>
          <p:cNvSpPr/>
          <p:nvPr/>
        </p:nvSpPr>
        <p:spPr>
          <a:xfrm>
            <a:off x="8366760" y="2148840"/>
            <a:ext cx="2788920" cy="1737360"/>
          </a:xfrm>
          <a:prstGeom prst="rect">
            <a:avLst/>
          </a:prstGeom>
          <a:noFill/>
          <a:ln>
            <a:noFill/>
          </a:ln>
        </p:spPr>
        <p:txBody>
          <a:bodyPr wrap="square" rtlCol="0" anchor="t" lIns="0" tIns="0" rIns="0" bIns="0"/>
          <a:lstStyle/>
          <a:p>
            <a:pPr algn="l" indent="0" marL="0">
              <a:lnSpc>
                <a:spcPct val="110000"/>
              </a:lnSpc>
              <a:buNone/>
            </a:pPr>
            <a:r>
              <a:rPr lang="en-US" sz="2400" dirty="0" b="1">
                <a:solidFill>
                  <a:srgbClr val="262626"/>
                </a:solidFill>
                <a:latin typeface="Arial"/>
                <a:ea typeface="Arial"/>
                <a:cs typeface="Arial"/>
              </a:rPr>
              <a:t>I'll be straight with you as things change.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01" name="Chain panel"/>
          <p:cNvSpPr/>
          <p:nvPr/>
        </p:nvSpPr>
        <p:spPr>
          <a:xfrm>
            <a:off x="0" y="0"/>
            <a:ext cx="3886200" cy="6858000"/>
          </a:xfrm>
          <a:prstGeom prst="rect">
            <a:avLst/>
          </a:prstGeom>
          <a:solidFill>
            <a:srgbClr val="F2F2F2"/>
          </a:solidFill>
          <a:ln>
            <a:noFill/>
          </a:ln>
        </p:spPr>
      </p:sp>
      <p:sp>
        <p:nvSpPr>
          <p:cNvPr id="8" name="Shape 6"/>
          <p:cNvSpPr/>
          <p:nvPr/>
        </p:nvSpPr>
        <p:spPr>
          <a:xfrm>
            <a:off x="4279392" y="575158"/>
            <a:ext cx="1285646" cy="1285646"/>
          </a:xfrm>
          <a:prstGeom prst="ellipse">
            <a:avLst/>
          </a:prstGeom>
          <a:solidFill>
            <a:srgbClr val="FFFFFF"/>
          </a:solidFill>
          <a:ln/>
          <a:effectLst>
            <a:outerShdw sx="100000" sy="100000" kx="0" ky="0" algn="bl" rotWithShape="0" blurRad="127000" dist="50800" dir="5400000">
              <a:srgbClr val="000000">
                <a:alpha val="7000"/>
              </a:srgbClr>
            </a:outerShdw>
          </a:effectLst>
        </p:spPr>
      </p:sp>
      <p:sp>
        <p:nvSpPr>
          <p:cNvPr id="9" name="Shape 7"/>
          <p:cNvSpPr/>
          <p:nvPr/>
        </p:nvSpPr>
        <p:spPr>
          <a:xfrm>
            <a:off x="4391863" y="693115"/>
            <a:ext cx="1059790" cy="1059790"/>
          </a:xfrm>
          <a:prstGeom prst="ellipse">
            <a:avLst/>
          </a:prstGeom>
          <a:ln w="12700">
            <a:solidFill>
              <a:srgbClr val="B45A38"/>
            </a:solidFill>
            <a:prstDash val="solid"/>
          </a:ln>
        </p:spPr>
      </p:sp>
      <p:sp>
        <p:nvSpPr>
          <p:cNvPr id="17" name="Text 15"/>
          <p:cNvSpPr/>
          <p:nvPr/>
        </p:nvSpPr>
        <p:spPr>
          <a:xfrm>
            <a:off x="6213348" y="1051560"/>
            <a:ext cx="5120640" cy="1600200"/>
          </a:xfrm>
          <a:prstGeom prst="rect">
            <a:avLst/>
          </a:prstGeom>
          <a:noFill/>
          <a:ln/>
        </p:spPr>
        <p:txBody>
          <a:bodyPr wrap="square" rtlCol="0" anchor="t"/>
          <a:lstStyle/>
          <a:p>
            <a:pPr algn="l" indent="0" marL="0">
              <a:lnSpc>
                <a:spcPct val="100000"/>
              </a:lnSpc>
              <a:buNone/>
            </a:pPr>
            <a:r>
              <a:rPr lang="en-US" sz="3200" dirty="0" b="1">
                <a:solidFill>
                  <a:srgbClr val="262626"/>
                </a:solidFill>
                <a:latin typeface="Arial"/>
                <a:ea typeface="Arial"/>
                <a:cs typeface="Arial"/>
              </a:rPr>
              <a:t>Growing the company is the best protection for your job.</a:t>
            </a:r>
          </a:p>
        </p:txBody>
      </p:sp>
      <p:sp>
        <p:nvSpPr>
          <p:cNvPr id="18" name="Shape 16"/>
          <p:cNvSpPr/>
          <p:nvPr/>
        </p:nvSpPr>
        <p:spPr>
          <a:xfrm>
            <a:off x="6332220" y="2834640"/>
            <a:ext cx="1045159" cy="45720"/>
          </a:xfrm>
          <a:prstGeom prst="rect">
            <a:avLst/>
          </a:prstGeom>
          <a:solidFill>
            <a:srgbClr val="BC713E"/>
          </a:solidFill>
          <a:ln/>
        </p:spPr>
      </p:sp>
      <p:sp>
        <p:nvSpPr>
          <p:cNvPr id="19" name="Text 17"/>
          <p:cNvSpPr/>
          <p:nvPr/>
        </p:nvSpPr>
        <p:spPr>
          <a:xfrm>
            <a:off x="6255410" y="3127248"/>
            <a:ext cx="3657600" cy="301752"/>
          </a:xfrm>
          <a:prstGeom prst="rect">
            <a:avLst/>
          </a:prstGeom>
          <a:noFill/>
          <a:ln/>
        </p:spPr>
        <p:txBody>
          <a:bodyPr wrap="square" rtlCol="0" anchor="t"/>
          <a:lstStyle/>
          <a:p>
            <a:pPr algn="l" indent="0" marL="0">
              <a:buNone/>
            </a:pPr>
            <a:r>
              <a:rPr lang="en-US" sz="1200" b="1" dirty="0">
                <a:solidFill>
                  <a:srgbClr val="404040"/>
                </a:solidFill>
                <a:latin typeface="Arial"/>
                <a:ea typeface="Arial"/>
                <a:cs typeface="Arial"/>
              </a:rPr>
              <a:t>WHY WE'RE DOING THIS</a:t>
            </a:r>
          </a:p>
        </p:txBody>
      </p:sp>
      <p:sp>
        <p:nvSpPr>
          <p:cNvPr id="20" name="Text 18"/>
          <p:cNvSpPr/>
          <p:nvPr/>
        </p:nvSpPr>
        <p:spPr>
          <a:xfrm>
            <a:off x="6255410" y="3438144"/>
            <a:ext cx="5029200" cy="822960"/>
          </a:xfrm>
          <a:prstGeom prst="rect">
            <a:avLst/>
          </a:prstGeom>
          <a:noFill/>
          <a:ln/>
        </p:spPr>
        <p:txBody>
          <a:bodyPr wrap="square" rtlCol="0" anchor="t"/>
          <a:lstStyle/>
          <a:p>
            <a:pPr algn="l" indent="0" marL="0">
              <a:lnSpc>
                <a:spcPct val="130000"/>
              </a:lnSpc>
              <a:buNone/>
            </a:pPr>
            <a:r>
              <a:rPr lang="en-US" sz="1400" dirty="0">
                <a:solidFill>
                  <a:srgbClr val="808080"/>
                </a:solidFill>
                <a:latin typeface="Calibri"/>
                <a:ea typeface="Calibri"/>
                <a:cs typeface="Calibri"/>
              </a:rPr>
              <a:t>AI is a tool for growth. Here is how it helps all of us.</a:t>
            </a:r>
          </a:p>
        </p:txBody>
      </p:sp>
      <p:sp>
        <p:nvSpPr>
          <p:cNvPr id="21" name="Text 19"/>
          <p:cNvSpPr/>
          <p:nvPr/>
        </p:nvSpPr>
        <p:spPr>
          <a:xfrm>
            <a:off x="6255410" y="4434840"/>
            <a:ext cx="2651760" cy="301752"/>
          </a:xfrm>
          <a:prstGeom prst="rect">
            <a:avLst/>
          </a:prstGeom>
          <a:noFill/>
          <a:ln/>
        </p:spPr>
        <p:txBody>
          <a:bodyPr wrap="square" rtlCol="0" anchor="t"/>
          <a:lstStyle/>
          <a:p>
            <a:pPr algn="l" indent="0" marL="0">
              <a:buNone/>
            </a:pPr>
            <a:r>
              <a:rPr lang="en-US" sz="1200" b="1" dirty="0">
                <a:solidFill>
                  <a:srgbClr val="404040"/>
                </a:solidFill>
                <a:latin typeface="Arial"/>
                <a:ea typeface="Arial"/>
                <a:cs typeface="Arial"/>
              </a:rPr>
              <a:t>MORE CUSTOMERS</a:t>
            </a:r>
          </a:p>
        </p:txBody>
      </p:sp>
      <p:sp>
        <p:nvSpPr>
          <p:cNvPr id="22" name="Text 20"/>
          <p:cNvSpPr/>
          <p:nvPr/>
        </p:nvSpPr>
        <p:spPr>
          <a:xfrm>
            <a:off x="6255410" y="4754880"/>
            <a:ext cx="2606040" cy="1188720"/>
          </a:xfrm>
          <a:prstGeom prst="rect">
            <a:avLst/>
          </a:prstGeom>
          <a:noFill/>
          <a:ln/>
        </p:spPr>
        <p:txBody>
          <a:bodyPr wrap="square" rtlCol="0" anchor="t"/>
          <a:lstStyle/>
          <a:p>
            <a:pPr algn="l" indent="0" marL="0">
              <a:lnSpc>
                <a:spcPct val="125000"/>
              </a:lnSpc>
              <a:buNone/>
            </a:pPr>
            <a:r>
              <a:rPr lang="en-US" sz="1300" dirty="0">
                <a:solidFill>
                  <a:srgbClr val="808080"/>
                </a:solidFill>
                <a:latin typeface="Calibri"/>
                <a:ea typeface="Calibri"/>
                <a:cs typeface="Calibri"/>
              </a:rPr>
              <a:t>AI handles repeat work so we can take on more customers without burning anyone out.</a:t>
            </a:r>
          </a:p>
        </p:txBody>
      </p:sp>
      <p:sp>
        <p:nvSpPr>
          <p:cNvPr id="23" name="Text 21"/>
          <p:cNvSpPr/>
          <p:nvPr/>
        </p:nvSpPr>
        <p:spPr>
          <a:xfrm>
            <a:off x="9098280" y="4434840"/>
            <a:ext cx="2651760" cy="301752"/>
          </a:xfrm>
          <a:prstGeom prst="rect">
            <a:avLst/>
          </a:prstGeom>
          <a:noFill/>
          <a:ln/>
        </p:spPr>
        <p:txBody>
          <a:bodyPr wrap="square" rtlCol="0" anchor="t"/>
          <a:lstStyle/>
          <a:p>
            <a:pPr algn="l" indent="0" marL="0">
              <a:buNone/>
            </a:pPr>
            <a:r>
              <a:rPr lang="en-US" sz="1200" b="1" dirty="0">
                <a:solidFill>
                  <a:srgbClr val="404040"/>
                </a:solidFill>
                <a:latin typeface="Arial"/>
                <a:ea typeface="Arial"/>
                <a:cs typeface="Arial"/>
              </a:rPr>
              <a:t>STEADIER WORK</a:t>
            </a:r>
          </a:p>
        </p:txBody>
      </p:sp>
      <p:sp>
        <p:nvSpPr>
          <p:cNvPr id="24" name="Text 22"/>
          <p:cNvSpPr/>
          <p:nvPr/>
        </p:nvSpPr>
        <p:spPr>
          <a:xfrm>
            <a:off x="9098280" y="4754880"/>
            <a:ext cx="2606040" cy="1188720"/>
          </a:xfrm>
          <a:prstGeom prst="rect">
            <a:avLst/>
          </a:prstGeom>
          <a:noFill/>
          <a:ln/>
        </p:spPr>
        <p:txBody>
          <a:bodyPr wrap="square" rtlCol="0" anchor="t"/>
          <a:lstStyle/>
          <a:p>
            <a:pPr algn="l" indent="0" marL="0">
              <a:lnSpc>
                <a:spcPct val="125000"/>
              </a:lnSpc>
              <a:buNone/>
            </a:pPr>
            <a:r>
              <a:rPr lang="en-US" sz="1300" dirty="0">
                <a:solidFill>
                  <a:srgbClr val="808080"/>
                </a:solidFill>
                <a:latin typeface="Calibri"/>
                <a:ea typeface="Calibri"/>
                <a:cs typeface="Calibri"/>
              </a:rPr>
              <a:t>A stronger company means steadier work and more room to move up.</a:t>
            </a:r>
          </a:p>
        </p:txBody>
      </p:sp>
      <p:sp>
        <p:nvSpPr>
          <p:cNvPr id="300" name="Badge arrow"/>
          <p:cNvSpPr/>
          <p:nvPr/>
        </p:nvSpPr>
        <p:spPr>
          <a:xfrm>
            <a:off x="4727448" y="896112"/>
            <a:ext cx="393192" cy="658368"/>
          </a:xfrm>
          <a:prstGeom prst="upArrow">
            <a:avLst/>
          </a:prstGeom>
          <a:solidFill>
            <a:srgbClr val="B45A38"/>
          </a:solidFill>
          <a:ln>
            <a:noFill/>
          </a:ln>
        </p:spPr>
      </p:sp>
      <p:sp>
        <p:nvSpPr>
          <p:cNvPr id="302" name="Chain line"/>
          <p:cNvSpPr/>
          <p:nvPr/>
        </p:nvSpPr>
        <p:spPr>
          <a:xfrm>
            <a:off x="896112" y="1828800"/>
            <a:ext cx="0" cy="3291840"/>
          </a:xfrm>
          <a:prstGeom prst="line">
            <a:avLst/>
          </a:prstGeom>
          <a:noFill/>
          <a:ln w="19050">
            <a:solidFill>
              <a:srgbClr val="D0B3A6"/>
            </a:solidFill>
          </a:ln>
        </p:spPr>
      </p:sp>
      <p:sp>
        <p:nvSpPr>
          <p:cNvPr id="303" name="Chain step 1"/>
          <p:cNvSpPr/>
          <p:nvPr/>
        </p:nvSpPr>
        <p:spPr>
          <a:xfrm>
            <a:off x="621792" y="1554480"/>
            <a:ext cx="548640" cy="548640"/>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1</a:t>
            </a:r>
          </a:p>
        </p:txBody>
      </p:sp>
      <p:sp>
        <p:nvSpPr>
          <p:cNvPr id="304" name="Chain text 1"/>
          <p:cNvSpPr/>
          <p:nvPr/>
        </p:nvSpPr>
        <p:spPr>
          <a:xfrm>
            <a:off x="1371600" y="1508760"/>
            <a:ext cx="2240280" cy="685800"/>
          </a:xfrm>
          <a:prstGeom prst="rect">
            <a:avLst/>
          </a:prstGeom>
          <a:noFill/>
          <a:ln>
            <a:noFill/>
          </a:ln>
        </p:spPr>
        <p:txBody>
          <a:bodyPr wrap="square" rtlCol="0" anchor="ctr" lIns="0" tIns="0" rIns="0" bIns="0"/>
          <a:lstStyle/>
          <a:p>
            <a:pPr algn="l" indent="0" marL="0">
              <a:lnSpc>
                <a:spcPct val="105000"/>
              </a:lnSpc>
              <a:buNone/>
            </a:pPr>
            <a:r>
              <a:rPr lang="en-US" sz="1600" b="1" dirty="0">
                <a:solidFill>
                  <a:srgbClr val="262626"/>
                </a:solidFill>
                <a:latin typeface="Calibri"/>
                <a:ea typeface="Calibri"/>
                <a:cs typeface="Calibri"/>
              </a:rPr>
              <a:t>Repeat work gets handled</a:t>
            </a:r>
          </a:p>
        </p:txBody>
      </p:sp>
      <p:sp>
        <p:nvSpPr>
          <p:cNvPr id="305" name="Chain step 2"/>
          <p:cNvSpPr/>
          <p:nvPr/>
        </p:nvSpPr>
        <p:spPr>
          <a:xfrm>
            <a:off x="621792" y="3200400"/>
            <a:ext cx="548640" cy="548640"/>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2</a:t>
            </a:r>
          </a:p>
        </p:txBody>
      </p:sp>
      <p:sp>
        <p:nvSpPr>
          <p:cNvPr id="306" name="Chain text 2"/>
          <p:cNvSpPr/>
          <p:nvPr/>
        </p:nvSpPr>
        <p:spPr>
          <a:xfrm>
            <a:off x="1371600" y="3154680"/>
            <a:ext cx="2240280" cy="685800"/>
          </a:xfrm>
          <a:prstGeom prst="rect">
            <a:avLst/>
          </a:prstGeom>
          <a:noFill/>
          <a:ln>
            <a:noFill/>
          </a:ln>
        </p:spPr>
        <p:txBody>
          <a:bodyPr wrap="square" rtlCol="0" anchor="ctr" lIns="0" tIns="0" rIns="0" bIns="0"/>
          <a:lstStyle/>
          <a:p>
            <a:pPr algn="l" indent="0" marL="0">
              <a:lnSpc>
                <a:spcPct val="105000"/>
              </a:lnSpc>
              <a:buNone/>
            </a:pPr>
            <a:r>
              <a:rPr lang="en-US" sz="1600" b="1" dirty="0">
                <a:solidFill>
                  <a:srgbClr val="262626"/>
                </a:solidFill>
                <a:latin typeface="Calibri"/>
                <a:ea typeface="Calibri"/>
                <a:cs typeface="Calibri"/>
              </a:rPr>
              <a:t>We take on more customers</a:t>
            </a:r>
          </a:p>
        </p:txBody>
      </p:sp>
      <p:sp>
        <p:nvSpPr>
          <p:cNvPr id="307" name="Chain step 3"/>
          <p:cNvSpPr/>
          <p:nvPr/>
        </p:nvSpPr>
        <p:spPr>
          <a:xfrm>
            <a:off x="621792" y="4846320"/>
            <a:ext cx="548640" cy="548640"/>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3</a:t>
            </a:r>
          </a:p>
        </p:txBody>
      </p:sp>
      <p:sp>
        <p:nvSpPr>
          <p:cNvPr id="308" name="Chain text 3"/>
          <p:cNvSpPr/>
          <p:nvPr/>
        </p:nvSpPr>
        <p:spPr>
          <a:xfrm>
            <a:off x="1371600" y="4800600"/>
            <a:ext cx="2240280" cy="685800"/>
          </a:xfrm>
          <a:prstGeom prst="rect">
            <a:avLst/>
          </a:prstGeom>
          <a:noFill/>
          <a:ln>
            <a:noFill/>
          </a:ln>
        </p:spPr>
        <p:txBody>
          <a:bodyPr wrap="square" rtlCol="0" anchor="ctr" lIns="0" tIns="0" rIns="0" bIns="0"/>
          <a:lstStyle/>
          <a:p>
            <a:pPr algn="l" indent="0" marL="0">
              <a:lnSpc>
                <a:spcPct val="105000"/>
              </a:lnSpc>
              <a:buNone/>
            </a:pPr>
            <a:r>
              <a:rPr lang="en-US" sz="1600" b="1" dirty="0">
                <a:solidFill>
                  <a:srgbClr val="262626"/>
                </a:solidFill>
                <a:latin typeface="Calibri"/>
                <a:ea typeface="Calibri"/>
                <a:cs typeface="Calibri"/>
              </a:rPr>
              <a:t>Steadier work and room to move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383838"/>
          </a:solidFill>
          <a:ln/>
        </p:spPr>
      </p:sp>
      <p:sp>
        <p:nvSpPr>
          <p:cNvPr id="9" name="Text 7"/>
          <p:cNvSpPr/>
          <p:nvPr/>
        </p:nvSpPr>
        <p:spPr>
          <a:xfrm>
            <a:off x="990295" y="548640"/>
            <a:ext cx="2743200" cy="322783"/>
          </a:xfrm>
          <a:prstGeom prst="rect">
            <a:avLst/>
          </a:prstGeom>
          <a:noFill/>
          <a:ln/>
        </p:spPr>
        <p:txBody>
          <a:bodyPr wrap="square" rtlCol="0" anchor="t"/>
          <a:lstStyle/>
          <a:p>
            <a:pPr algn="l" indent="0" marL="0">
              <a:buNone/>
            </a:pPr>
            <a:r>
              <a:rPr lang="en-US" sz="1500" dirty="0">
                <a:solidFill>
                  <a:srgbClr val="B45A38"/>
                </a:solidFill>
                <a:latin typeface="Arial"/>
                <a:ea typeface="Arial"/>
                <a:cs typeface="Arial"/>
              </a:rPr>
              <a:t>Examples</a:t>
            </a:r>
          </a:p>
        </p:txBody>
      </p:sp>
      <p:sp>
        <p:nvSpPr>
          <p:cNvPr id="10" name="Text 8"/>
          <p:cNvSpPr/>
          <p:nvPr/>
        </p:nvSpPr>
        <p:spPr>
          <a:xfrm>
            <a:off x="961949" y="987552"/>
            <a:ext cx="6217920" cy="685800"/>
          </a:xfrm>
          <a:prstGeom prst="rect">
            <a:avLst/>
          </a:prstGeom>
          <a:noFill/>
          <a:ln/>
        </p:spPr>
        <p:txBody>
          <a:bodyPr wrap="square" rtlCol="0" anchor="t"/>
          <a:lstStyle/>
          <a:p>
            <a:pPr algn="l" indent="0" marL="0">
              <a:buNone/>
            </a:pPr>
            <a:r>
              <a:rPr lang="en-US" sz="3200" dirty="0" b="1">
                <a:solidFill>
                  <a:srgbClr val="FFFFFF"/>
                </a:solidFill>
                <a:latin typeface="Arial"/>
                <a:ea typeface="Arial"/>
                <a:cs typeface="Arial"/>
              </a:rPr>
              <a:t>What comes off your plate</a:t>
            </a:r>
          </a:p>
        </p:txBody>
      </p:sp>
      <p:sp>
        <p:nvSpPr>
          <p:cNvPr id="11" name="Text 9"/>
          <p:cNvSpPr/>
          <p:nvPr/>
        </p:nvSpPr>
        <p:spPr>
          <a:xfrm>
            <a:off x="7243877" y="987552"/>
            <a:ext cx="4114800" cy="685800"/>
          </a:xfrm>
          <a:prstGeom prst="rect">
            <a:avLst/>
          </a:prstGeom>
          <a:noFill/>
          <a:ln/>
        </p:spPr>
        <p:txBody>
          <a:bodyPr wrap="square" rtlCol="0" anchor="ctr"/>
          <a:lstStyle/>
          <a:p>
            <a:pPr algn="l" indent="0" marL="0">
              <a:lnSpc>
                <a:spcPct val="120000"/>
              </a:lnSpc>
              <a:buNone/>
            </a:pPr>
            <a:r>
              <a:rPr lang="en-US" sz="1400" dirty="0">
                <a:solidFill>
                  <a:srgbClr val="F2F2F2"/>
                </a:solidFill>
                <a:latin typeface="Calibri"/>
                <a:ea typeface="Calibri"/>
                <a:cs typeface="Calibri"/>
              </a:rPr>
              <a:t>These are examples. We'll pick the ones that fit our work, one at a time.</a:t>
            </a:r>
          </a:p>
        </p:txBody>
      </p:sp>
      <p:sp>
        <p:nvSpPr>
          <p:cNvPr id="12" name="Shape 10"/>
          <p:cNvSpPr/>
          <p:nvPr/>
        </p:nvSpPr>
        <p:spPr>
          <a:xfrm>
            <a:off x="693115" y="1999793"/>
            <a:ext cx="2468880" cy="3944722"/>
          </a:xfrm>
          <a:prstGeom prst="roundRect">
            <a:avLst>
              <a:gd name="adj" fmla="val 7407"/>
            </a:avLst>
          </a:prstGeom>
          <a:solidFill>
            <a:srgbClr val="FFFFFF"/>
          </a:solidFill>
          <a:ln/>
          <a:effectLst>
            <a:outerShdw sx="100000" sy="100000" kx="0" ky="0" algn="bl" rotWithShape="0" blurRad="127000" dist="50800" dir="5400000">
              <a:srgbClr val="000000">
                <a:alpha val="7000"/>
              </a:srgbClr>
            </a:outerShdw>
          </a:effectLst>
        </p:spPr>
      </p:sp>
      <p:sp>
        <p:nvSpPr>
          <p:cNvPr id="13" name="Text 11"/>
          <p:cNvSpPr/>
          <p:nvPr/>
        </p:nvSpPr>
        <p:spPr>
          <a:xfrm>
            <a:off x="921715" y="3337560"/>
            <a:ext cx="2103120" cy="777240"/>
          </a:xfrm>
          <a:prstGeom prst="rect">
            <a:avLst/>
          </a:prstGeom>
          <a:noFill/>
          <a:ln/>
        </p:spPr>
        <p:txBody>
          <a:bodyPr wrap="square" rtlCol="0" anchor="t"/>
          <a:lstStyle/>
          <a:p>
            <a:pPr algn="l" indent="0" marL="0">
              <a:lnSpc>
                <a:spcPct val="100000"/>
              </a:lnSpc>
              <a:buNone/>
            </a:pPr>
            <a:r>
              <a:rPr lang="en-US" sz="1800" dirty="0" b="1">
                <a:solidFill>
                  <a:srgbClr val="262626"/>
                </a:solidFill>
                <a:latin typeface="Arial"/>
                <a:ea typeface="Arial"/>
                <a:cs typeface="Arial"/>
              </a:rPr>
              <a:t>Appointment reminders</a:t>
            </a:r>
          </a:p>
        </p:txBody>
      </p:sp>
      <p:sp>
        <p:nvSpPr>
          <p:cNvPr id="14" name="Text 12"/>
          <p:cNvSpPr/>
          <p:nvPr/>
        </p:nvSpPr>
        <p:spPr>
          <a:xfrm>
            <a:off x="921715" y="4343400"/>
            <a:ext cx="2057400" cy="1371600"/>
          </a:xfrm>
          <a:prstGeom prst="rect">
            <a:avLst/>
          </a:prstGeom>
          <a:noFill/>
          <a:ln/>
        </p:spPr>
        <p:txBody>
          <a:bodyPr wrap="square" rtlCol="0" anchor="t"/>
          <a:lstStyle/>
          <a:p>
            <a:pPr algn="l" indent="0" marL="0">
              <a:lnSpc>
                <a:spcPct val="125000"/>
              </a:lnSpc>
              <a:buNone/>
            </a:pPr>
            <a:r>
              <a:rPr lang="en-US" sz="1400" dirty="0">
                <a:solidFill>
                  <a:srgbClr val="808080"/>
                </a:solidFill>
                <a:latin typeface="Calibri"/>
                <a:ea typeface="Calibri"/>
                <a:cs typeface="Calibri"/>
              </a:rPr>
              <a:t>Reminders go out on time. You check the list.</a:t>
            </a:r>
          </a:p>
        </p:txBody>
      </p:sp>
      <p:sp>
        <p:nvSpPr>
          <p:cNvPr id="21" name="Shape 19"/>
          <p:cNvSpPr/>
          <p:nvPr/>
        </p:nvSpPr>
        <p:spPr>
          <a:xfrm>
            <a:off x="3491179" y="1999793"/>
            <a:ext cx="2468880" cy="3944722"/>
          </a:xfrm>
          <a:prstGeom prst="roundRect">
            <a:avLst>
              <a:gd name="adj" fmla="val 7407"/>
            </a:avLst>
          </a:prstGeom>
          <a:solidFill>
            <a:srgbClr val="FFFFFF"/>
          </a:solidFill>
          <a:ln/>
          <a:effectLst>
            <a:outerShdw sx="100000" sy="100000" kx="0" ky="0" algn="bl" rotWithShape="0" blurRad="127000" dist="50800" dir="5400000">
              <a:srgbClr val="000000">
                <a:alpha val="7000"/>
              </a:srgbClr>
            </a:outerShdw>
          </a:effectLst>
        </p:spPr>
      </p:sp>
      <p:sp>
        <p:nvSpPr>
          <p:cNvPr id="22" name="Text 20"/>
          <p:cNvSpPr/>
          <p:nvPr/>
        </p:nvSpPr>
        <p:spPr>
          <a:xfrm>
            <a:off x="3719779" y="3337560"/>
            <a:ext cx="2103120" cy="777240"/>
          </a:xfrm>
          <a:prstGeom prst="rect">
            <a:avLst/>
          </a:prstGeom>
          <a:noFill/>
          <a:ln/>
        </p:spPr>
        <p:txBody>
          <a:bodyPr wrap="square" rtlCol="0" anchor="t"/>
          <a:lstStyle/>
          <a:p>
            <a:pPr algn="l" indent="0" marL="0">
              <a:lnSpc>
                <a:spcPct val="100000"/>
              </a:lnSpc>
              <a:buNone/>
            </a:pPr>
            <a:r>
              <a:rPr lang="en-US" sz="1800" dirty="0" b="1">
                <a:solidFill>
                  <a:srgbClr val="262626"/>
                </a:solidFill>
                <a:latin typeface="Arial"/>
                <a:ea typeface="Arial"/>
                <a:cs typeface="Arial"/>
              </a:rPr>
              <a:t>Follow-up emails and texts</a:t>
            </a:r>
          </a:p>
        </p:txBody>
      </p:sp>
      <p:sp>
        <p:nvSpPr>
          <p:cNvPr id="23" name="Text 21"/>
          <p:cNvSpPr/>
          <p:nvPr/>
        </p:nvSpPr>
        <p:spPr>
          <a:xfrm>
            <a:off x="3719779" y="4343400"/>
            <a:ext cx="2057400" cy="1371600"/>
          </a:xfrm>
          <a:prstGeom prst="rect">
            <a:avLst/>
          </a:prstGeom>
          <a:noFill/>
          <a:ln/>
        </p:spPr>
        <p:txBody>
          <a:bodyPr wrap="square" rtlCol="0" anchor="t"/>
          <a:lstStyle/>
          <a:p>
            <a:pPr algn="l" indent="0" marL="0">
              <a:lnSpc>
                <a:spcPct val="125000"/>
              </a:lnSpc>
              <a:buNone/>
            </a:pPr>
            <a:r>
              <a:rPr lang="en-US" sz="1400" dirty="0">
                <a:solidFill>
                  <a:srgbClr val="808080"/>
                </a:solidFill>
                <a:latin typeface="Calibri"/>
                <a:ea typeface="Calibri"/>
                <a:cs typeface="Calibri"/>
              </a:rPr>
              <a:t>A first draft is ready for you to read and send.</a:t>
            </a:r>
          </a:p>
        </p:txBody>
      </p:sp>
      <p:sp>
        <p:nvSpPr>
          <p:cNvPr id="30" name="Shape 28"/>
          <p:cNvSpPr/>
          <p:nvPr/>
        </p:nvSpPr>
        <p:spPr>
          <a:xfrm>
            <a:off x="6290158" y="1999793"/>
            <a:ext cx="2468880" cy="3944722"/>
          </a:xfrm>
          <a:prstGeom prst="roundRect">
            <a:avLst>
              <a:gd name="adj" fmla="val 7407"/>
            </a:avLst>
          </a:prstGeom>
          <a:solidFill>
            <a:srgbClr val="FFFFFF"/>
          </a:solidFill>
          <a:ln/>
          <a:effectLst>
            <a:outerShdw sx="100000" sy="100000" kx="0" ky="0" algn="bl" rotWithShape="0" blurRad="127000" dist="50800" dir="5400000">
              <a:srgbClr val="000000">
                <a:alpha val="7000"/>
              </a:srgbClr>
            </a:outerShdw>
          </a:effectLst>
        </p:spPr>
      </p:sp>
      <p:sp>
        <p:nvSpPr>
          <p:cNvPr id="31" name="Text 29"/>
          <p:cNvSpPr/>
          <p:nvPr/>
        </p:nvSpPr>
        <p:spPr>
          <a:xfrm>
            <a:off x="6518758" y="3337560"/>
            <a:ext cx="2103120" cy="777240"/>
          </a:xfrm>
          <a:prstGeom prst="rect">
            <a:avLst/>
          </a:prstGeom>
          <a:noFill/>
          <a:ln/>
        </p:spPr>
        <p:txBody>
          <a:bodyPr wrap="square" rtlCol="0" anchor="t"/>
          <a:lstStyle/>
          <a:p>
            <a:pPr algn="l" indent="0" marL="0">
              <a:lnSpc>
                <a:spcPct val="100000"/>
              </a:lnSpc>
              <a:buNone/>
            </a:pPr>
            <a:r>
              <a:rPr lang="en-US" sz="1800" dirty="0" b="1">
                <a:solidFill>
                  <a:srgbClr val="262626"/>
                </a:solidFill>
                <a:latin typeface="Arial"/>
                <a:ea typeface="Arial"/>
                <a:cs typeface="Arial"/>
              </a:rPr>
              <a:t>Repeat customer questions</a:t>
            </a:r>
          </a:p>
        </p:txBody>
      </p:sp>
      <p:sp>
        <p:nvSpPr>
          <p:cNvPr id="32" name="Text 30"/>
          <p:cNvSpPr/>
          <p:nvPr/>
        </p:nvSpPr>
        <p:spPr>
          <a:xfrm>
            <a:off x="6518758" y="4343400"/>
            <a:ext cx="2057400" cy="1371600"/>
          </a:xfrm>
          <a:prstGeom prst="rect">
            <a:avLst/>
          </a:prstGeom>
          <a:noFill/>
          <a:ln/>
        </p:spPr>
        <p:txBody>
          <a:bodyPr wrap="square" rtlCol="0" anchor="t"/>
          <a:lstStyle/>
          <a:p>
            <a:pPr algn="l" indent="0" marL="0">
              <a:lnSpc>
                <a:spcPct val="125000"/>
              </a:lnSpc>
              <a:buNone/>
            </a:pPr>
            <a:r>
              <a:rPr lang="en-US" sz="1400" dirty="0">
                <a:solidFill>
                  <a:srgbClr val="808080"/>
                </a:solidFill>
                <a:latin typeface="Calibri"/>
                <a:ea typeface="Calibri"/>
                <a:cs typeface="Calibri"/>
              </a:rPr>
              <a:t>The same questions, answered the same clear way each time.</a:t>
            </a:r>
          </a:p>
        </p:txBody>
      </p:sp>
      <p:sp>
        <p:nvSpPr>
          <p:cNvPr id="39" name="Shape 37"/>
          <p:cNvSpPr/>
          <p:nvPr/>
        </p:nvSpPr>
        <p:spPr>
          <a:xfrm>
            <a:off x="9102852" y="1999793"/>
            <a:ext cx="2468880" cy="3944722"/>
          </a:xfrm>
          <a:prstGeom prst="roundRect">
            <a:avLst>
              <a:gd name="adj" fmla="val 7407"/>
            </a:avLst>
          </a:prstGeom>
          <a:solidFill>
            <a:srgbClr val="FFFFFF"/>
          </a:solidFill>
          <a:ln/>
          <a:effectLst>
            <a:outerShdw sx="100000" sy="100000" kx="0" ky="0" algn="bl" rotWithShape="0" blurRad="127000" dist="50800" dir="5400000">
              <a:srgbClr val="000000">
                <a:alpha val="7000"/>
              </a:srgbClr>
            </a:outerShdw>
          </a:effectLst>
        </p:spPr>
      </p:sp>
      <p:sp>
        <p:nvSpPr>
          <p:cNvPr id="40" name="Text 38"/>
          <p:cNvSpPr/>
          <p:nvPr/>
        </p:nvSpPr>
        <p:spPr>
          <a:xfrm>
            <a:off x="9331452" y="3337560"/>
            <a:ext cx="2103120" cy="777240"/>
          </a:xfrm>
          <a:prstGeom prst="rect">
            <a:avLst/>
          </a:prstGeom>
          <a:noFill/>
          <a:ln/>
        </p:spPr>
        <p:txBody>
          <a:bodyPr wrap="square" rtlCol="0" anchor="t"/>
          <a:lstStyle/>
          <a:p>
            <a:pPr algn="l" indent="0" marL="0">
              <a:lnSpc>
                <a:spcPct val="100000"/>
              </a:lnSpc>
              <a:buNone/>
            </a:pPr>
            <a:r>
              <a:rPr lang="en-US" sz="1800" dirty="0" b="1">
                <a:solidFill>
                  <a:srgbClr val="262626"/>
                </a:solidFill>
                <a:latin typeface="Arial"/>
                <a:ea typeface="Arial"/>
                <a:cs typeface="Arial"/>
              </a:rPr>
              <a:t>End-of-job paperwork</a:t>
            </a:r>
          </a:p>
        </p:txBody>
      </p:sp>
      <p:sp>
        <p:nvSpPr>
          <p:cNvPr id="41" name="Text 39"/>
          <p:cNvSpPr/>
          <p:nvPr/>
        </p:nvSpPr>
        <p:spPr>
          <a:xfrm>
            <a:off x="9331452" y="4343400"/>
            <a:ext cx="2057400" cy="1371600"/>
          </a:xfrm>
          <a:prstGeom prst="rect">
            <a:avLst/>
          </a:prstGeom>
          <a:noFill/>
          <a:ln/>
        </p:spPr>
        <p:txBody>
          <a:bodyPr wrap="square" rtlCol="0" anchor="t"/>
          <a:lstStyle/>
          <a:p>
            <a:pPr algn="l" indent="0" marL="0">
              <a:lnSpc>
                <a:spcPct val="125000"/>
              </a:lnSpc>
              <a:buNone/>
            </a:pPr>
            <a:r>
              <a:rPr lang="en-US" sz="1400" dirty="0">
                <a:solidFill>
                  <a:srgbClr val="808080"/>
                </a:solidFill>
                <a:latin typeface="Calibri"/>
                <a:ea typeface="Calibri"/>
                <a:cs typeface="Calibri"/>
              </a:rPr>
              <a:t>Forms and summaries get started, then you check them.</a:t>
            </a:r>
          </a:p>
        </p:txBody>
      </p:sp>
      <p:sp>
        <p:nvSpPr>
          <p:cNvPr id="320" name="Card number 1"/>
          <p:cNvSpPr/>
          <p:nvPr/>
        </p:nvSpPr>
        <p:spPr>
          <a:xfrm>
            <a:off x="921715" y="2286000"/>
            <a:ext cx="1371600" cy="731520"/>
          </a:xfrm>
          <a:prstGeom prst="rect">
            <a:avLst/>
          </a:prstGeom>
          <a:noFill/>
          <a:ln>
            <a:noFill/>
          </a:ln>
        </p:spPr>
        <p:txBody>
          <a:bodyPr wrap="square" rtlCol="0" anchor="t" lIns="0" tIns="0" rIns="0" bIns="0"/>
          <a:lstStyle/>
          <a:p>
            <a:pPr algn="l" indent="0" marL="0">
              <a:buNone/>
            </a:pPr>
            <a:r>
              <a:rPr lang="en-US" sz="4000" dirty="0" b="1">
                <a:solidFill>
                  <a:srgbClr val="B45A38"/>
                </a:solidFill>
                <a:latin typeface="Arial"/>
                <a:ea typeface="Arial"/>
                <a:cs typeface="Arial"/>
              </a:rPr>
              <a:t>01</a:t>
            </a:r>
          </a:p>
        </p:txBody>
      </p:sp>
      <p:sp>
        <p:nvSpPr>
          <p:cNvPr id="321" name="Card rule 1"/>
          <p:cNvSpPr/>
          <p:nvPr/>
        </p:nvSpPr>
        <p:spPr>
          <a:xfrm>
            <a:off x="921715" y="3154680"/>
            <a:ext cx="548640" cy="36576"/>
          </a:xfrm>
          <a:prstGeom prst="rect">
            <a:avLst/>
          </a:prstGeom>
          <a:solidFill>
            <a:srgbClr val="B45A38"/>
          </a:solidFill>
          <a:ln>
            <a:noFill/>
          </a:ln>
        </p:spPr>
      </p:sp>
      <p:sp>
        <p:nvSpPr>
          <p:cNvPr id="322" name="Card number 2"/>
          <p:cNvSpPr/>
          <p:nvPr/>
        </p:nvSpPr>
        <p:spPr>
          <a:xfrm>
            <a:off x="3719779" y="2286000"/>
            <a:ext cx="1371600" cy="731520"/>
          </a:xfrm>
          <a:prstGeom prst="rect">
            <a:avLst/>
          </a:prstGeom>
          <a:noFill/>
          <a:ln>
            <a:noFill/>
          </a:ln>
        </p:spPr>
        <p:txBody>
          <a:bodyPr wrap="square" rtlCol="0" anchor="t" lIns="0" tIns="0" rIns="0" bIns="0"/>
          <a:lstStyle/>
          <a:p>
            <a:pPr algn="l" indent="0" marL="0">
              <a:buNone/>
            </a:pPr>
            <a:r>
              <a:rPr lang="en-US" sz="4000" dirty="0" b="1">
                <a:solidFill>
                  <a:srgbClr val="B45A38"/>
                </a:solidFill>
                <a:latin typeface="Arial"/>
                <a:ea typeface="Arial"/>
                <a:cs typeface="Arial"/>
              </a:rPr>
              <a:t>02</a:t>
            </a:r>
          </a:p>
        </p:txBody>
      </p:sp>
      <p:sp>
        <p:nvSpPr>
          <p:cNvPr id="323" name="Card rule 2"/>
          <p:cNvSpPr/>
          <p:nvPr/>
        </p:nvSpPr>
        <p:spPr>
          <a:xfrm>
            <a:off x="3719779" y="3154680"/>
            <a:ext cx="548640" cy="36576"/>
          </a:xfrm>
          <a:prstGeom prst="rect">
            <a:avLst/>
          </a:prstGeom>
          <a:solidFill>
            <a:srgbClr val="B45A38"/>
          </a:solidFill>
          <a:ln>
            <a:noFill/>
          </a:ln>
        </p:spPr>
      </p:sp>
      <p:sp>
        <p:nvSpPr>
          <p:cNvPr id="324" name="Card number 3"/>
          <p:cNvSpPr/>
          <p:nvPr/>
        </p:nvSpPr>
        <p:spPr>
          <a:xfrm>
            <a:off x="6518758" y="2286000"/>
            <a:ext cx="1371600" cy="731520"/>
          </a:xfrm>
          <a:prstGeom prst="rect">
            <a:avLst/>
          </a:prstGeom>
          <a:noFill/>
          <a:ln>
            <a:noFill/>
          </a:ln>
        </p:spPr>
        <p:txBody>
          <a:bodyPr wrap="square" rtlCol="0" anchor="t" lIns="0" tIns="0" rIns="0" bIns="0"/>
          <a:lstStyle/>
          <a:p>
            <a:pPr algn="l" indent="0" marL="0">
              <a:buNone/>
            </a:pPr>
            <a:r>
              <a:rPr lang="en-US" sz="4000" dirty="0" b="1">
                <a:solidFill>
                  <a:srgbClr val="B45A38"/>
                </a:solidFill>
                <a:latin typeface="Arial"/>
                <a:ea typeface="Arial"/>
                <a:cs typeface="Arial"/>
              </a:rPr>
              <a:t>03</a:t>
            </a:r>
          </a:p>
        </p:txBody>
      </p:sp>
      <p:sp>
        <p:nvSpPr>
          <p:cNvPr id="325" name="Card rule 3"/>
          <p:cNvSpPr/>
          <p:nvPr/>
        </p:nvSpPr>
        <p:spPr>
          <a:xfrm>
            <a:off x="6518758" y="3154680"/>
            <a:ext cx="548640" cy="36576"/>
          </a:xfrm>
          <a:prstGeom prst="rect">
            <a:avLst/>
          </a:prstGeom>
          <a:solidFill>
            <a:srgbClr val="B45A38"/>
          </a:solidFill>
          <a:ln>
            <a:noFill/>
          </a:ln>
        </p:spPr>
      </p:sp>
      <p:sp>
        <p:nvSpPr>
          <p:cNvPr id="326" name="Card number 4"/>
          <p:cNvSpPr/>
          <p:nvPr/>
        </p:nvSpPr>
        <p:spPr>
          <a:xfrm>
            <a:off x="9331452" y="2286000"/>
            <a:ext cx="1371600" cy="731520"/>
          </a:xfrm>
          <a:prstGeom prst="rect">
            <a:avLst/>
          </a:prstGeom>
          <a:noFill/>
          <a:ln>
            <a:noFill/>
          </a:ln>
        </p:spPr>
        <p:txBody>
          <a:bodyPr wrap="square" rtlCol="0" anchor="t" lIns="0" tIns="0" rIns="0" bIns="0"/>
          <a:lstStyle/>
          <a:p>
            <a:pPr algn="l" indent="0" marL="0">
              <a:buNone/>
            </a:pPr>
            <a:r>
              <a:rPr lang="en-US" sz="4000" dirty="0" b="1">
                <a:solidFill>
                  <a:srgbClr val="B45A38"/>
                </a:solidFill>
                <a:latin typeface="Arial"/>
                <a:ea typeface="Arial"/>
                <a:cs typeface="Arial"/>
              </a:rPr>
              <a:t>04</a:t>
            </a:r>
          </a:p>
        </p:txBody>
      </p:sp>
      <p:sp>
        <p:nvSpPr>
          <p:cNvPr id="327" name="Card rule 4"/>
          <p:cNvSpPr/>
          <p:nvPr/>
        </p:nvSpPr>
        <p:spPr>
          <a:xfrm>
            <a:off x="9331452" y="3154680"/>
            <a:ext cx="548640" cy="36576"/>
          </a:xfrm>
          <a:prstGeom prst="rect">
            <a:avLst/>
          </a:prstGeom>
          <a:solidFill>
            <a:srgbClr val="B45A38"/>
          </a:solidFill>
          <a:ln>
            <a:no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309421" y="2103120"/>
            <a:ext cx="2743200" cy="322783"/>
          </a:xfrm>
          <a:prstGeom prst="rect">
            <a:avLst/>
          </a:prstGeom>
          <a:noFill/>
          <a:ln/>
        </p:spPr>
        <p:txBody>
          <a:bodyPr wrap="square" rtlCol="0" anchor="t"/>
          <a:lstStyle/>
          <a:p>
            <a:pPr algn="l" indent="0" marL="0">
              <a:buNone/>
            </a:pPr>
            <a:r>
              <a:rPr lang="en-US" sz="1500" dirty="0">
                <a:solidFill>
                  <a:srgbClr val="BC713E"/>
                </a:solidFill>
                <a:latin typeface="Arial"/>
                <a:ea typeface="Arial"/>
                <a:cs typeface="Arial"/>
              </a:rPr>
              <a:t>The payoff</a:t>
            </a:r>
          </a:p>
        </p:txBody>
      </p:sp>
      <p:sp>
        <p:nvSpPr>
          <p:cNvPr id="3" name="Text 1"/>
          <p:cNvSpPr/>
          <p:nvPr/>
        </p:nvSpPr>
        <p:spPr>
          <a:xfrm>
            <a:off x="1281074" y="2423160"/>
            <a:ext cx="5120640" cy="1280160"/>
          </a:xfrm>
          <a:prstGeom prst="rect">
            <a:avLst/>
          </a:prstGeom>
          <a:noFill/>
          <a:ln/>
        </p:spPr>
        <p:txBody>
          <a:bodyPr wrap="square" rtlCol="0" anchor="t"/>
          <a:lstStyle/>
          <a:p>
            <a:pPr algn="l" indent="0" marL="0">
              <a:lnSpc>
                <a:spcPct val="100000"/>
              </a:lnSpc>
              <a:buNone/>
            </a:pPr>
            <a:r>
              <a:rPr lang="en-US" sz="3600" b="1" dirty="0">
                <a:solidFill>
                  <a:srgbClr val="262626"/>
                </a:solidFill>
                <a:latin typeface="Arial"/>
                <a:ea typeface="Arial"/>
                <a:cs typeface="Arial"/>
              </a:rPr>
              <a:t>Where the time saved goes</a:t>
            </a:r>
          </a:p>
        </p:txBody>
      </p:sp>
      <p:sp>
        <p:nvSpPr>
          <p:cNvPr id="4" name="Text 2"/>
          <p:cNvSpPr/>
          <p:nvPr/>
        </p:nvSpPr>
        <p:spPr>
          <a:xfrm>
            <a:off x="1324051" y="3840480"/>
            <a:ext cx="2425903" cy="277063"/>
          </a:xfrm>
          <a:prstGeom prst="rect">
            <a:avLst/>
          </a:prstGeom>
          <a:noFill/>
          <a:ln/>
        </p:spPr>
        <p:txBody>
          <a:bodyPr wrap="square" rtlCol="0" anchor="t"/>
          <a:lstStyle/>
          <a:p>
            <a:pPr algn="l" indent="0" marL="0">
              <a:buNone/>
            </a:pPr>
            <a:r>
              <a:rPr lang="en-US" sz="1200" b="1" dirty="0">
                <a:solidFill>
                  <a:srgbClr val="404040"/>
                </a:solidFill>
                <a:latin typeface="Arial"/>
                <a:ea typeface="Arial"/>
                <a:cs typeface="Arial"/>
              </a:rPr>
              <a:t>OUR PLAN</a:t>
            </a:r>
          </a:p>
        </p:txBody>
      </p:sp>
      <p:sp>
        <p:nvSpPr>
          <p:cNvPr id="5" name="Text 3"/>
          <p:cNvSpPr/>
          <p:nvPr/>
        </p:nvSpPr>
        <p:spPr>
          <a:xfrm>
            <a:off x="1338682" y="4206240"/>
            <a:ext cx="4937760" cy="1097280"/>
          </a:xfrm>
          <a:prstGeom prst="rect">
            <a:avLst/>
          </a:prstGeom>
          <a:noFill/>
          <a:ln/>
        </p:spPr>
        <p:txBody>
          <a:bodyPr wrap="square" rtlCol="0" anchor="t"/>
          <a:lstStyle/>
          <a:p>
            <a:pPr algn="l" indent="0" marL="0">
              <a:lnSpc>
                <a:spcPct val="140000"/>
              </a:lnSpc>
              <a:buNone/>
            </a:pPr>
            <a:r>
              <a:rPr lang="en-US" sz="1500" dirty="0">
                <a:solidFill>
                  <a:srgbClr val="808080"/>
                </a:solidFill>
                <a:latin typeface="Calibri"/>
                <a:ea typeface="Calibri"/>
                <a:cs typeface="Calibri"/>
              </a:rPr>
              <a:t>The time AI gives back goes into growing the company and into you.</a:t>
            </a:r>
          </a:p>
        </p:txBody>
      </p:sp>
      <p:sp>
        <p:nvSpPr>
          <p:cNvPr id="6" name="Shape 4"/>
          <p:cNvSpPr/>
          <p:nvPr/>
        </p:nvSpPr>
        <p:spPr>
          <a:xfrm>
            <a:off x="7295998" y="1880006"/>
            <a:ext cx="1188720" cy="1188720"/>
          </a:xfrm>
          <a:prstGeom prst="ellipse">
            <a:avLst/>
          </a:prstGeom>
          <a:ln w="19050">
            <a:solidFill>
              <a:srgbClr val="A26336"/>
            </a:solidFill>
            <a:prstDash val="solid"/>
          </a:ln>
        </p:spPr>
      </p:sp>
      <p:sp>
        <p:nvSpPr>
          <p:cNvPr id="7" name="Shape 5"/>
          <p:cNvSpPr/>
          <p:nvPr/>
        </p:nvSpPr>
        <p:spPr>
          <a:xfrm>
            <a:off x="7364578" y="1948586"/>
            <a:ext cx="1051560" cy="1051560"/>
          </a:xfrm>
          <a:prstGeom prst="ellipse">
            <a:avLst/>
          </a:prstGeom>
          <a:solidFill>
            <a:srgbClr val="F6F2F8"/>
          </a:solidFill>
          <a:ln/>
        </p:spPr>
      </p:sp>
      <p:sp>
        <p:nvSpPr>
          <p:cNvPr id="14" name="Shape 12"/>
          <p:cNvSpPr/>
          <p:nvPr/>
        </p:nvSpPr>
        <p:spPr>
          <a:xfrm>
            <a:off x="8161934" y="1880006"/>
            <a:ext cx="323698" cy="323698"/>
          </a:xfrm>
          <a:prstGeom prst="ellipse">
            <a:avLst/>
          </a:prstGeom>
          <a:solidFill>
            <a:srgbClr val="A26336"/>
          </a:solidFill>
          <a:ln/>
        </p:spPr>
      </p:sp>
      <p:sp>
        <p:nvSpPr>
          <p:cNvPr id="15" name="Text 13"/>
          <p:cNvSpPr/>
          <p:nvPr/>
        </p:nvSpPr>
        <p:spPr>
          <a:xfrm>
            <a:off x="8780069" y="2017166"/>
            <a:ext cx="3017520" cy="301752"/>
          </a:xfrm>
          <a:prstGeom prst="rect">
            <a:avLst/>
          </a:prstGeom>
          <a:noFill/>
          <a:ln/>
        </p:spPr>
        <p:txBody>
          <a:bodyPr wrap="square" rtlCol="0" anchor="t"/>
          <a:lstStyle/>
          <a:p>
            <a:pPr algn="l" indent="0" marL="0">
              <a:buNone/>
            </a:pPr>
            <a:r>
              <a:rPr lang="en-US" sz="1300" b="1" dirty="0">
                <a:solidFill>
                  <a:srgbClr val="404040"/>
                </a:solidFill>
                <a:latin typeface="Arial"/>
                <a:ea typeface="Arial"/>
                <a:cs typeface="Arial"/>
              </a:rPr>
              <a:t>MORE WORK, SAME HOURS</a:t>
            </a:r>
          </a:p>
        </p:txBody>
      </p:sp>
      <p:sp>
        <p:nvSpPr>
          <p:cNvPr id="16" name="Text 14"/>
          <p:cNvSpPr/>
          <p:nvPr/>
        </p:nvSpPr>
        <p:spPr>
          <a:xfrm>
            <a:off x="8780069" y="2337206"/>
            <a:ext cx="2926080" cy="731520"/>
          </a:xfrm>
          <a:prstGeom prst="rect">
            <a:avLst/>
          </a:prstGeom>
          <a:noFill/>
          <a:ln/>
        </p:spPr>
        <p:txBody>
          <a:bodyPr wrap="square" rtlCol="0" anchor="t"/>
          <a:lstStyle/>
          <a:p>
            <a:pPr algn="l" indent="0" marL="0">
              <a:lnSpc>
                <a:spcPct val="120000"/>
              </a:lnSpc>
              <a:buNone/>
            </a:pPr>
            <a:r>
              <a:rPr lang="en-US" sz="1400" dirty="0">
                <a:solidFill>
                  <a:srgbClr val="808080"/>
                </a:solidFill>
                <a:latin typeface="Calibri"/>
                <a:ea typeface="Calibri"/>
                <a:cs typeface="Calibri"/>
              </a:rPr>
              <a:t>We take on more work without longer days.</a:t>
            </a:r>
          </a:p>
        </p:txBody>
      </p:sp>
      <p:sp>
        <p:nvSpPr>
          <p:cNvPr id="17" name="Shape 15"/>
          <p:cNvSpPr/>
          <p:nvPr/>
        </p:nvSpPr>
        <p:spPr>
          <a:xfrm>
            <a:off x="7295998" y="3386023"/>
            <a:ext cx="1188720" cy="1188720"/>
          </a:xfrm>
          <a:prstGeom prst="ellipse">
            <a:avLst/>
          </a:prstGeom>
          <a:ln w="19050">
            <a:solidFill>
              <a:srgbClr val="A26336"/>
            </a:solidFill>
            <a:prstDash val="solid"/>
          </a:ln>
        </p:spPr>
      </p:sp>
      <p:sp>
        <p:nvSpPr>
          <p:cNvPr id="18" name="Shape 16"/>
          <p:cNvSpPr/>
          <p:nvPr/>
        </p:nvSpPr>
        <p:spPr>
          <a:xfrm>
            <a:off x="7364578" y="3454603"/>
            <a:ext cx="1051560" cy="1051560"/>
          </a:xfrm>
          <a:prstGeom prst="ellipse">
            <a:avLst/>
          </a:prstGeom>
          <a:solidFill>
            <a:srgbClr val="F6F2F8"/>
          </a:solidFill>
          <a:ln/>
        </p:spPr>
      </p:sp>
      <p:sp>
        <p:nvSpPr>
          <p:cNvPr id="25" name="Shape 23"/>
          <p:cNvSpPr/>
          <p:nvPr/>
        </p:nvSpPr>
        <p:spPr>
          <a:xfrm>
            <a:off x="8161934" y="3386023"/>
            <a:ext cx="323698" cy="323698"/>
          </a:xfrm>
          <a:prstGeom prst="ellipse">
            <a:avLst/>
          </a:prstGeom>
          <a:solidFill>
            <a:srgbClr val="A26336"/>
          </a:solidFill>
          <a:ln/>
        </p:spPr>
      </p:sp>
      <p:sp>
        <p:nvSpPr>
          <p:cNvPr id="26" name="Text 24"/>
          <p:cNvSpPr/>
          <p:nvPr/>
        </p:nvSpPr>
        <p:spPr>
          <a:xfrm>
            <a:off x="8780069" y="3523183"/>
            <a:ext cx="3017520" cy="301752"/>
          </a:xfrm>
          <a:prstGeom prst="rect">
            <a:avLst/>
          </a:prstGeom>
          <a:noFill/>
          <a:ln/>
        </p:spPr>
        <p:txBody>
          <a:bodyPr wrap="square" rtlCol="0" anchor="t"/>
          <a:lstStyle/>
          <a:p>
            <a:pPr algn="l" indent="0" marL="0">
              <a:buNone/>
            </a:pPr>
            <a:r>
              <a:rPr lang="en-US" sz="1300" b="1" dirty="0">
                <a:solidFill>
                  <a:srgbClr val="404040"/>
                </a:solidFill>
                <a:latin typeface="Arial"/>
                <a:ea typeface="Arial"/>
                <a:cs typeface="Arial"/>
              </a:rPr>
              <a:t>NEW SKILLS, INCLUDING AI</a:t>
            </a:r>
          </a:p>
        </p:txBody>
      </p:sp>
      <p:sp>
        <p:nvSpPr>
          <p:cNvPr id="27" name="Text 25"/>
          <p:cNvSpPr/>
          <p:nvPr/>
        </p:nvSpPr>
        <p:spPr>
          <a:xfrm>
            <a:off x="8780069" y="3843223"/>
            <a:ext cx="2926080" cy="731520"/>
          </a:xfrm>
          <a:prstGeom prst="rect">
            <a:avLst/>
          </a:prstGeom>
          <a:noFill/>
          <a:ln/>
        </p:spPr>
        <p:txBody>
          <a:bodyPr wrap="square" rtlCol="0" anchor="t"/>
          <a:lstStyle/>
          <a:p>
            <a:pPr algn="l" indent="0" marL="0">
              <a:lnSpc>
                <a:spcPct val="120000"/>
              </a:lnSpc>
              <a:buNone/>
            </a:pPr>
            <a:r>
              <a:rPr lang="en-US" sz="1400" dirty="0">
                <a:solidFill>
                  <a:srgbClr val="808080"/>
                </a:solidFill>
                <a:latin typeface="Calibri"/>
                <a:ea typeface="Calibri"/>
                <a:cs typeface="Calibri"/>
              </a:rPr>
              <a:t>You get time to learn new tools and grow in your job.</a:t>
            </a:r>
          </a:p>
        </p:txBody>
      </p:sp>
      <p:sp>
        <p:nvSpPr>
          <p:cNvPr id="28" name="Shape 26"/>
          <p:cNvSpPr/>
          <p:nvPr/>
        </p:nvSpPr>
        <p:spPr>
          <a:xfrm>
            <a:off x="7295998" y="4888382"/>
            <a:ext cx="1188720" cy="1188720"/>
          </a:xfrm>
          <a:prstGeom prst="ellipse">
            <a:avLst/>
          </a:prstGeom>
          <a:ln w="19050">
            <a:solidFill>
              <a:srgbClr val="A26336"/>
            </a:solidFill>
            <a:prstDash val="solid"/>
          </a:ln>
        </p:spPr>
      </p:sp>
      <p:sp>
        <p:nvSpPr>
          <p:cNvPr id="29" name="Shape 27"/>
          <p:cNvSpPr/>
          <p:nvPr/>
        </p:nvSpPr>
        <p:spPr>
          <a:xfrm>
            <a:off x="7364578" y="4956962"/>
            <a:ext cx="1051560" cy="1051560"/>
          </a:xfrm>
          <a:prstGeom prst="ellipse">
            <a:avLst/>
          </a:prstGeom>
          <a:solidFill>
            <a:srgbClr val="F6F2F8"/>
          </a:solidFill>
          <a:ln/>
        </p:spPr>
      </p:sp>
      <p:sp>
        <p:nvSpPr>
          <p:cNvPr id="36" name="Shape 34"/>
          <p:cNvSpPr/>
          <p:nvPr/>
        </p:nvSpPr>
        <p:spPr>
          <a:xfrm>
            <a:off x="8161934" y="4888382"/>
            <a:ext cx="323698" cy="323698"/>
          </a:xfrm>
          <a:prstGeom prst="ellipse">
            <a:avLst/>
          </a:prstGeom>
          <a:solidFill>
            <a:srgbClr val="A26336"/>
          </a:solidFill>
          <a:ln/>
        </p:spPr>
      </p:sp>
      <p:sp>
        <p:nvSpPr>
          <p:cNvPr id="37" name="Text 35"/>
          <p:cNvSpPr/>
          <p:nvPr/>
        </p:nvSpPr>
        <p:spPr>
          <a:xfrm>
            <a:off x="8780069" y="5025542"/>
            <a:ext cx="3017520" cy="301752"/>
          </a:xfrm>
          <a:prstGeom prst="rect">
            <a:avLst/>
          </a:prstGeom>
          <a:noFill/>
          <a:ln/>
        </p:spPr>
        <p:txBody>
          <a:bodyPr wrap="square" rtlCol="0" anchor="t"/>
          <a:lstStyle/>
          <a:p>
            <a:pPr algn="l" indent="0" marL="0">
              <a:buNone/>
            </a:pPr>
            <a:r>
              <a:rPr lang="en-US" sz="1300" b="1" dirty="0">
                <a:solidFill>
                  <a:srgbClr val="404040"/>
                </a:solidFill>
                <a:latin typeface="Arial"/>
                <a:ea typeface="Arial"/>
                <a:cs typeface="Arial"/>
              </a:rPr>
              <a:t>LEAD AND CUSTOMER ROLES</a:t>
            </a:r>
          </a:p>
        </p:txBody>
      </p:sp>
      <p:sp>
        <p:nvSpPr>
          <p:cNvPr id="38" name="Text 36"/>
          <p:cNvSpPr/>
          <p:nvPr/>
        </p:nvSpPr>
        <p:spPr>
          <a:xfrm>
            <a:off x="8780069" y="5345582"/>
            <a:ext cx="2926080" cy="731520"/>
          </a:xfrm>
          <a:prstGeom prst="rect">
            <a:avLst/>
          </a:prstGeom>
          <a:noFill/>
          <a:ln/>
        </p:spPr>
        <p:txBody>
          <a:bodyPr wrap="square" rtlCol="0" anchor="t"/>
          <a:lstStyle/>
          <a:p>
            <a:pPr algn="l" indent="0" marL="0">
              <a:lnSpc>
                <a:spcPct val="120000"/>
              </a:lnSpc>
              <a:buNone/>
            </a:pPr>
            <a:r>
              <a:rPr lang="en-US" sz="1400" dirty="0">
                <a:solidFill>
                  <a:srgbClr val="808080"/>
                </a:solidFill>
                <a:latin typeface="Calibri"/>
                <a:ea typeface="Calibri"/>
                <a:cs typeface="Calibri"/>
              </a:rPr>
              <a:t>You can step into lead or customer-facing roles.</a:t>
            </a:r>
          </a:p>
        </p:txBody>
      </p:sp>
      <p:sp>
        <p:nvSpPr>
          <p:cNvPr id="400" name="Step number 1"/>
          <p:cNvSpPr/>
          <p:nvPr/>
        </p:nvSpPr>
        <p:spPr>
          <a:xfrm>
            <a:off x="7364578" y="1948586"/>
            <a:ext cx="1051560" cy="1051560"/>
          </a:xfrm>
          <a:prstGeom prst="rect">
            <a:avLst/>
          </a:prstGeom>
          <a:noFill/>
          <a:ln>
            <a:noFill/>
          </a:ln>
        </p:spPr>
        <p:txBody>
          <a:bodyPr wrap="square" rtlCol="0" anchor="ctr" lIns="0" tIns="0" rIns="0" bIns="0"/>
          <a:lstStyle/>
          <a:p>
            <a:pPr algn="ctr" indent="0" marL="0">
              <a:buNone/>
            </a:pPr>
            <a:r>
              <a:rPr lang="en-US" sz="3000" dirty="0" b="1">
                <a:solidFill>
                  <a:srgbClr val="B45A38"/>
                </a:solidFill>
                <a:latin typeface="Arial"/>
                <a:ea typeface="Arial"/>
                <a:cs typeface="Arial"/>
              </a:rPr>
              <a:t>1</a:t>
            </a:r>
          </a:p>
        </p:txBody>
      </p:sp>
      <p:sp>
        <p:nvSpPr>
          <p:cNvPr id="401" name="Step number 2"/>
          <p:cNvSpPr/>
          <p:nvPr/>
        </p:nvSpPr>
        <p:spPr>
          <a:xfrm>
            <a:off x="7364578" y="3454603"/>
            <a:ext cx="1051560" cy="1051560"/>
          </a:xfrm>
          <a:prstGeom prst="rect">
            <a:avLst/>
          </a:prstGeom>
          <a:noFill/>
          <a:ln>
            <a:noFill/>
          </a:ln>
        </p:spPr>
        <p:txBody>
          <a:bodyPr wrap="square" rtlCol="0" anchor="ctr" lIns="0" tIns="0" rIns="0" bIns="0"/>
          <a:lstStyle/>
          <a:p>
            <a:pPr algn="ctr" indent="0" marL="0">
              <a:buNone/>
            </a:pPr>
            <a:r>
              <a:rPr lang="en-US" sz="3000" dirty="0" b="1">
                <a:solidFill>
                  <a:srgbClr val="B45A38"/>
                </a:solidFill>
                <a:latin typeface="Arial"/>
                <a:ea typeface="Arial"/>
                <a:cs typeface="Arial"/>
              </a:rPr>
              <a:t>2</a:t>
            </a:r>
          </a:p>
        </p:txBody>
      </p:sp>
      <p:sp>
        <p:nvSpPr>
          <p:cNvPr id="402" name="Step number 3"/>
          <p:cNvSpPr/>
          <p:nvPr/>
        </p:nvSpPr>
        <p:spPr>
          <a:xfrm>
            <a:off x="7364578" y="4956962"/>
            <a:ext cx="1051560" cy="1051560"/>
          </a:xfrm>
          <a:prstGeom prst="rect">
            <a:avLst/>
          </a:prstGeom>
          <a:noFill/>
          <a:ln>
            <a:noFill/>
          </a:ln>
        </p:spPr>
        <p:txBody>
          <a:bodyPr wrap="square" rtlCol="0" anchor="ctr" lIns="0" tIns="0" rIns="0" bIns="0"/>
          <a:lstStyle/>
          <a:p>
            <a:pPr algn="ctr" indent="0" marL="0">
              <a:buNone/>
            </a:pPr>
            <a:r>
              <a:rPr lang="en-US" sz="3000" dirty="0" b="1">
                <a:solidFill>
                  <a:srgbClr val="B45A38"/>
                </a:solidFill>
                <a:latin typeface="Arial"/>
                <a:ea typeface="Arial"/>
                <a:cs typeface="Arial"/>
              </a:rPr>
              <a:t>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29438" y="0"/>
            <a:ext cx="11662258" cy="6197803"/>
          </a:xfrm>
          <a:custGeom>
            <a:avLst/>
            <a:gdLst/>
            <a:ahLst/>
            <a:cxnLst/>
            <a:rect l="l" t="t" r="r" b="b"/>
            <a:pathLst>
              <a:path w="11662258" h="6197803">
                <a:moveTo>
                  <a:pt x="0" y="0"/>
                </a:moveTo>
                <a:lnTo>
                  <a:pt x="11662258" y="0"/>
                </a:lnTo>
                <a:lnTo>
                  <a:pt x="11662258" y="4034333"/>
                </a:lnTo>
                <a:lnTo>
                  <a:pt x="11442802" y="4132174"/>
                </a:lnTo>
                <a:cubicBezTo>
                  <a:pt x="8335670" y="5462626"/>
                  <a:pt x="4921301" y="6197803"/>
                  <a:pt x="1338682" y="6197803"/>
                </a:cubicBezTo>
                <a:cubicBezTo>
                  <a:pt x="1113739" y="6197803"/>
                  <a:pt x="889711" y="6195060"/>
                  <a:pt x="666598" y="6188659"/>
                </a:cubicBezTo>
                <a:lnTo>
                  <a:pt x="0" y="6163056"/>
                </a:lnTo>
                <a:lnTo>
                  <a:pt x="0" y="1505102"/>
                </a:lnTo>
                <a:close/>
              </a:path>
            </a:pathLst>
          </a:custGeom>
          <a:solidFill>
            <a:srgbClr val="A26336"/>
          </a:solidFill>
          <a:ln/>
        </p:spPr>
      </p:sp>
      <p:sp>
        <p:nvSpPr>
          <p:cNvPr id="3" name="Shape 1"/>
          <p:cNvSpPr/>
          <p:nvPr/>
        </p:nvSpPr>
        <p:spPr>
          <a:xfrm>
            <a:off x="0" y="0"/>
            <a:ext cx="12191695" cy="6197803"/>
          </a:xfrm>
          <a:custGeom>
            <a:avLst/>
            <a:gdLst/>
            <a:ahLst/>
            <a:cxnLst/>
            <a:rect l="l" t="t" r="r" b="b"/>
            <a:pathLst>
              <a:path w="12191695" h="6197803">
                <a:moveTo>
                  <a:pt x="0" y="0"/>
                </a:moveTo>
                <a:lnTo>
                  <a:pt x="12191695" y="0"/>
                </a:lnTo>
                <a:lnTo>
                  <a:pt x="12191695" y="3794760"/>
                </a:lnTo>
                <a:lnTo>
                  <a:pt x="12060022" y="3857854"/>
                </a:lnTo>
                <a:cubicBezTo>
                  <a:pt x="8790127" y="5361127"/>
                  <a:pt x="5160874" y="6197803"/>
                  <a:pt x="1338682" y="6197803"/>
                </a:cubicBezTo>
                <a:cubicBezTo>
                  <a:pt x="1113739" y="6197803"/>
                  <a:pt x="889711" y="6195060"/>
                  <a:pt x="666598" y="6188659"/>
                </a:cubicBezTo>
                <a:lnTo>
                  <a:pt x="0" y="6163056"/>
                </a:lnTo>
                <a:lnTo>
                  <a:pt x="0" y="1505102"/>
                </a:lnTo>
                <a:close/>
              </a:path>
            </a:pathLst>
          </a:custGeom>
          <a:solidFill>
            <a:srgbClr val="383838"/>
          </a:solidFill>
          <a:ln/>
        </p:spPr>
      </p:sp>
      <p:sp>
        <p:nvSpPr>
          <p:cNvPr id="16" name="Text 14"/>
          <p:cNvSpPr/>
          <p:nvPr/>
        </p:nvSpPr>
        <p:spPr>
          <a:xfrm>
            <a:off x="1431036" y="777240"/>
            <a:ext cx="2743200" cy="322783"/>
          </a:xfrm>
          <a:prstGeom prst="rect">
            <a:avLst/>
          </a:prstGeom>
          <a:noFill/>
          <a:ln/>
        </p:spPr>
        <p:txBody>
          <a:bodyPr wrap="square" rtlCol="0" anchor="t"/>
          <a:lstStyle/>
          <a:p>
            <a:pPr algn="l" indent="0" marL="0">
              <a:buNone/>
            </a:pPr>
            <a:r>
              <a:rPr lang="en-US" sz="1500" dirty="0">
                <a:solidFill>
                  <a:srgbClr val="BC713E"/>
                </a:solidFill>
                <a:latin typeface="Arial"/>
                <a:ea typeface="Arial"/>
                <a:cs typeface="Arial"/>
              </a:rPr>
              <a:t>Using AI safely</a:t>
            </a:r>
          </a:p>
        </p:txBody>
      </p:sp>
      <p:sp>
        <p:nvSpPr>
          <p:cNvPr id="17" name="Text 15"/>
          <p:cNvSpPr/>
          <p:nvPr/>
        </p:nvSpPr>
        <p:spPr>
          <a:xfrm>
            <a:off x="1409090" y="1188720"/>
            <a:ext cx="4572000" cy="822960"/>
          </a:xfrm>
          <a:prstGeom prst="rect">
            <a:avLst/>
          </a:prstGeom>
          <a:noFill/>
          <a:ln/>
        </p:spPr>
        <p:txBody>
          <a:bodyPr wrap="square" rtlCol="0" anchor="t"/>
          <a:lstStyle/>
          <a:p>
            <a:pPr algn="l" indent="0" marL="0">
              <a:buNone/>
            </a:pPr>
            <a:r>
              <a:rPr lang="en-US" sz="3600" dirty="0" b="1">
                <a:solidFill>
                  <a:srgbClr val="FFFFFF"/>
                </a:solidFill>
                <a:latin typeface="Arial"/>
                <a:ea typeface="Arial"/>
                <a:cs typeface="Arial"/>
              </a:rPr>
              <a:t>Our rules</a:t>
            </a:r>
          </a:p>
        </p:txBody>
      </p:sp>
      <p:sp>
        <p:nvSpPr>
          <p:cNvPr id="18" name="Shape 16"/>
          <p:cNvSpPr/>
          <p:nvPr/>
        </p:nvSpPr>
        <p:spPr>
          <a:xfrm>
            <a:off x="1499616" y="2194560"/>
            <a:ext cx="1045159" cy="45720"/>
          </a:xfrm>
          <a:prstGeom prst="rect">
            <a:avLst/>
          </a:prstGeom>
          <a:solidFill>
            <a:srgbClr val="A26336"/>
          </a:solidFill>
          <a:ln/>
        </p:spPr>
      </p:sp>
      <p:sp>
        <p:nvSpPr>
          <p:cNvPr id="22" name="Text 20"/>
          <p:cNvSpPr/>
          <p:nvPr/>
        </p:nvSpPr>
        <p:spPr>
          <a:xfrm>
            <a:off x="2420417" y="2578608"/>
            <a:ext cx="4114800" cy="301752"/>
          </a:xfrm>
          <a:prstGeom prst="rect">
            <a:avLst/>
          </a:prstGeom>
          <a:noFill/>
          <a:ln/>
        </p:spPr>
        <p:txBody>
          <a:bodyPr wrap="square" rtlCol="0" anchor="t"/>
          <a:lstStyle/>
          <a:p>
            <a:pPr algn="l" indent="0" marL="0">
              <a:buNone/>
            </a:pPr>
            <a:r>
              <a:rPr lang="en-US" sz="1300" b="1" dirty="0">
                <a:solidFill>
                  <a:srgbClr val="F2F2F2"/>
                </a:solidFill>
                <a:latin typeface="Arial"/>
                <a:ea typeface="Arial"/>
                <a:cs typeface="Arial"/>
              </a:rPr>
              <a:t>A PERSON CHECKS FIRST</a:t>
            </a:r>
          </a:p>
        </p:txBody>
      </p:sp>
      <p:sp>
        <p:nvSpPr>
          <p:cNvPr id="23" name="Text 21"/>
          <p:cNvSpPr/>
          <p:nvPr/>
        </p:nvSpPr>
        <p:spPr>
          <a:xfrm>
            <a:off x="2420417" y="2880360"/>
            <a:ext cx="4114800" cy="640080"/>
          </a:xfrm>
          <a:prstGeom prst="rect">
            <a:avLst/>
          </a:prstGeom>
          <a:noFill/>
          <a:ln/>
        </p:spPr>
        <p:txBody>
          <a:bodyPr wrap="square" rtlCol="0" anchor="t"/>
          <a:lstStyle/>
          <a:p>
            <a:pPr algn="l" indent="0" marL="0">
              <a:lnSpc>
                <a:spcPct val="115000"/>
              </a:lnSpc>
              <a:buNone/>
            </a:pPr>
            <a:r>
              <a:rPr lang="en-US" sz="1400" dirty="0">
                <a:solidFill>
                  <a:srgbClr val="D9D9D9"/>
                </a:solidFill>
                <a:latin typeface="Calibri"/>
                <a:ea typeface="Calibri"/>
                <a:cs typeface="Calibri"/>
              </a:rPr>
              <a:t>A person checks AI's work before it reaches a customer.</a:t>
            </a:r>
          </a:p>
        </p:txBody>
      </p:sp>
      <p:sp>
        <p:nvSpPr>
          <p:cNvPr id="30" name="Text 28"/>
          <p:cNvSpPr/>
          <p:nvPr/>
        </p:nvSpPr>
        <p:spPr>
          <a:xfrm>
            <a:off x="2420417" y="3584448"/>
            <a:ext cx="4114800" cy="301752"/>
          </a:xfrm>
          <a:prstGeom prst="rect">
            <a:avLst/>
          </a:prstGeom>
          <a:noFill/>
          <a:ln/>
        </p:spPr>
        <p:txBody>
          <a:bodyPr wrap="square" rtlCol="0" anchor="t"/>
          <a:lstStyle/>
          <a:p>
            <a:pPr algn="l" indent="0" marL="0">
              <a:buNone/>
            </a:pPr>
            <a:r>
              <a:rPr lang="en-US" sz="1300" b="1" dirty="0">
                <a:solidFill>
                  <a:srgbClr val="F2F2F2"/>
                </a:solidFill>
                <a:latin typeface="Arial"/>
                <a:ea typeface="Arial"/>
                <a:cs typeface="Arial"/>
              </a:rPr>
              <a:t>PROTECT CUSTOMER INFO</a:t>
            </a:r>
          </a:p>
        </p:txBody>
      </p:sp>
      <p:sp>
        <p:nvSpPr>
          <p:cNvPr id="31" name="Text 29"/>
          <p:cNvSpPr/>
          <p:nvPr/>
        </p:nvSpPr>
        <p:spPr>
          <a:xfrm>
            <a:off x="2420417" y="3886200"/>
            <a:ext cx="4114800" cy="640080"/>
          </a:xfrm>
          <a:prstGeom prst="rect">
            <a:avLst/>
          </a:prstGeom>
          <a:noFill/>
          <a:ln/>
        </p:spPr>
        <p:txBody>
          <a:bodyPr wrap="square" rtlCol="0" anchor="t"/>
          <a:lstStyle/>
          <a:p>
            <a:pPr algn="l" indent="0" marL="0">
              <a:lnSpc>
                <a:spcPct val="115000"/>
              </a:lnSpc>
              <a:buNone/>
            </a:pPr>
            <a:r>
              <a:rPr lang="en-US" sz="1400" dirty="0">
                <a:solidFill>
                  <a:srgbClr val="D9D9D9"/>
                </a:solidFill>
                <a:latin typeface="Calibri"/>
                <a:ea typeface="Calibri"/>
                <a:cs typeface="Calibri"/>
              </a:rPr>
              <a:t>Never paste private details into tools that aren't approved.</a:t>
            </a:r>
          </a:p>
        </p:txBody>
      </p:sp>
      <p:sp>
        <p:nvSpPr>
          <p:cNvPr id="35" name="Text 33"/>
          <p:cNvSpPr/>
          <p:nvPr/>
        </p:nvSpPr>
        <p:spPr>
          <a:xfrm>
            <a:off x="2420417" y="4590288"/>
            <a:ext cx="4114800" cy="301752"/>
          </a:xfrm>
          <a:prstGeom prst="rect">
            <a:avLst/>
          </a:prstGeom>
          <a:noFill/>
          <a:ln/>
        </p:spPr>
        <p:txBody>
          <a:bodyPr wrap="square" rtlCol="0" anchor="t"/>
          <a:lstStyle/>
          <a:p>
            <a:pPr algn="l" indent="0" marL="0">
              <a:buNone/>
            </a:pPr>
            <a:r>
              <a:rPr lang="en-US" sz="1300" b="1" dirty="0">
                <a:solidFill>
                  <a:srgbClr val="F2F2F2"/>
                </a:solidFill>
                <a:latin typeface="Arial"/>
                <a:ea typeface="Arial"/>
                <a:cs typeface="Arial"/>
              </a:rPr>
              <a:t>WHEN UNSURE, ASK</a:t>
            </a:r>
          </a:p>
        </p:txBody>
      </p:sp>
      <p:sp>
        <p:nvSpPr>
          <p:cNvPr id="36" name="Text 34"/>
          <p:cNvSpPr/>
          <p:nvPr/>
        </p:nvSpPr>
        <p:spPr>
          <a:xfrm>
            <a:off x="2420417" y="4892040"/>
            <a:ext cx="4114800" cy="640080"/>
          </a:xfrm>
          <a:prstGeom prst="rect">
            <a:avLst/>
          </a:prstGeom>
          <a:noFill/>
          <a:ln/>
        </p:spPr>
        <p:txBody>
          <a:bodyPr wrap="square" rtlCol="0" anchor="t"/>
          <a:lstStyle/>
          <a:p>
            <a:pPr algn="l" indent="0" marL="0">
              <a:lnSpc>
                <a:spcPct val="115000"/>
              </a:lnSpc>
              <a:buNone/>
            </a:pPr>
            <a:r>
              <a:rPr lang="en-US" sz="1400" dirty="0">
                <a:solidFill>
                  <a:srgbClr val="D9D9D9"/>
                </a:solidFill>
                <a:latin typeface="Calibri"/>
                <a:ea typeface="Calibri"/>
                <a:cs typeface="Calibri"/>
              </a:rPr>
              <a:t>If you're not sure, stop and ask. That's always the right call.</a:t>
            </a:r>
          </a:p>
        </p:txBody>
      </p:sp>
      <p:sp>
        <p:nvSpPr>
          <p:cNvPr id="410" name="Rule number 1"/>
          <p:cNvSpPr/>
          <p:nvPr/>
        </p:nvSpPr>
        <p:spPr>
          <a:xfrm>
            <a:off x="1499616" y="2606040"/>
            <a:ext cx="548640" cy="548640"/>
          </a:xfrm>
          <a:prstGeom prst="ellipse">
            <a:avLst/>
          </a:prstGeom>
          <a:noFill/>
          <a:ln w="19050">
            <a:solidFill>
              <a:srgbClr val="B45A38"/>
            </a:solidFill>
          </a:ln>
        </p:spPr>
        <p:txBody>
          <a:bodyPr wrap="square" rtlCol="0" anchor="ctr" lIns="0" tIns="0" rIns="0" bIns="0"/>
          <a:lstStyle/>
          <a:p>
            <a:pPr algn="ctr" indent="0" marL="0">
              <a:buNone/>
            </a:pPr>
            <a:r>
              <a:rPr lang="en-US" sz="1800" b="1" dirty="0">
                <a:solidFill>
                  <a:srgbClr val="B45A38"/>
                </a:solidFill>
                <a:latin typeface="Arial"/>
                <a:ea typeface="Arial"/>
                <a:cs typeface="Arial"/>
              </a:rPr>
              <a:t>1</a:t>
            </a:r>
          </a:p>
        </p:txBody>
      </p:sp>
      <p:sp>
        <p:nvSpPr>
          <p:cNvPr id="411" name="Rule number 2"/>
          <p:cNvSpPr/>
          <p:nvPr/>
        </p:nvSpPr>
        <p:spPr>
          <a:xfrm>
            <a:off x="1499616" y="3611880"/>
            <a:ext cx="548640" cy="548640"/>
          </a:xfrm>
          <a:prstGeom prst="ellipse">
            <a:avLst/>
          </a:prstGeom>
          <a:noFill/>
          <a:ln w="19050">
            <a:solidFill>
              <a:srgbClr val="B45A38"/>
            </a:solidFill>
          </a:ln>
        </p:spPr>
        <p:txBody>
          <a:bodyPr wrap="square" rtlCol="0" anchor="ctr" lIns="0" tIns="0" rIns="0" bIns="0"/>
          <a:lstStyle/>
          <a:p>
            <a:pPr algn="ctr" indent="0" marL="0">
              <a:buNone/>
            </a:pPr>
            <a:r>
              <a:rPr lang="en-US" sz="1800" b="1" dirty="0">
                <a:solidFill>
                  <a:srgbClr val="B45A38"/>
                </a:solidFill>
                <a:latin typeface="Arial"/>
                <a:ea typeface="Arial"/>
                <a:cs typeface="Arial"/>
              </a:rPr>
              <a:t>2</a:t>
            </a:r>
          </a:p>
        </p:txBody>
      </p:sp>
      <p:sp>
        <p:nvSpPr>
          <p:cNvPr id="412" name="Rule number 3"/>
          <p:cNvSpPr/>
          <p:nvPr/>
        </p:nvSpPr>
        <p:spPr>
          <a:xfrm>
            <a:off x="1499616" y="4617720"/>
            <a:ext cx="548640" cy="548640"/>
          </a:xfrm>
          <a:prstGeom prst="ellipse">
            <a:avLst/>
          </a:prstGeom>
          <a:noFill/>
          <a:ln w="19050">
            <a:solidFill>
              <a:srgbClr val="B45A38"/>
            </a:solidFill>
          </a:ln>
        </p:spPr>
        <p:txBody>
          <a:bodyPr wrap="square" rtlCol="0" anchor="ctr" lIns="0" tIns="0" rIns="0" bIns="0"/>
          <a:lstStyle/>
          <a:p>
            <a:pPr algn="ctr" indent="0" marL="0">
              <a:buNone/>
            </a:pPr>
            <a:r>
              <a:rPr lang="en-US" sz="1800" b="1" dirty="0">
                <a:solidFill>
                  <a:srgbClr val="B45A38"/>
                </a:solidFill>
                <a:latin typeface="Arial"/>
                <a:ea typeface="Arial"/>
                <a:cs typeface="Arial"/>
              </a:rPr>
              <a:t>3</a:t>
            </a:r>
          </a:p>
        </p:txBody>
      </p:sp>
      <p:sp>
        <p:nvSpPr>
          <p:cNvPr id="420" name="Approved tools card"/>
          <p:cNvSpPr/>
          <p:nvPr/>
        </p:nvSpPr>
        <p:spPr>
          <a:xfrm>
            <a:off x="7406640" y="1188720"/>
            <a:ext cx="3840480" cy="1600200"/>
          </a:xfrm>
          <a:prstGeom prst="roundRect">
            <a:avLst>
              <a:gd name="adj" fmla="val 8000"/>
            </a:avLst>
          </a:prstGeom>
          <a:noFill/>
          <a:ln w="15875">
            <a:solidFill>
              <a:srgbClr val="B45A38"/>
            </a:solidFill>
          </a:ln>
        </p:spPr>
      </p:sp>
      <p:sp>
        <p:nvSpPr>
          <p:cNvPr id="421" name="Approved tools label"/>
          <p:cNvSpPr/>
          <p:nvPr/>
        </p:nvSpPr>
        <p:spPr>
          <a:xfrm>
            <a:off x="7726680" y="1417320"/>
            <a:ext cx="3200400" cy="320040"/>
          </a:xfrm>
          <a:prstGeom prst="rect">
            <a:avLst/>
          </a:prstGeom>
          <a:noFill/>
          <a:ln>
            <a:noFill/>
          </a:ln>
        </p:spPr>
        <p:txBody>
          <a:bodyPr wrap="square" rtlCol="0" anchor="t" lIns="0" tIns="0" rIns="0" bIns="0"/>
          <a:lstStyle/>
          <a:p>
            <a:pPr algn="l" indent="0" marL="0">
              <a:buNone/>
            </a:pPr>
            <a:r>
              <a:rPr lang="en-US" sz="1200" b="1" dirty="0">
                <a:solidFill>
                  <a:srgbClr val="BC713E"/>
                </a:solidFill>
                <a:latin typeface="Arial"/>
                <a:ea typeface="Arial"/>
                <a:cs typeface="Arial"/>
              </a:rPr>
              <a:t>OUR APPROVED TOOLS</a:t>
            </a:r>
          </a:p>
        </p:txBody>
      </p:sp>
      <p:sp>
        <p:nvSpPr>
          <p:cNvPr id="422" name="Approved tools text"/>
          <p:cNvSpPr/>
          <p:nvPr/>
        </p:nvSpPr>
        <p:spPr>
          <a:xfrm>
            <a:off x="7726680" y="1828800"/>
            <a:ext cx="3200400" cy="1280160"/>
          </a:xfrm>
          <a:prstGeom prst="rect">
            <a:avLst/>
          </a:prstGeom>
          <a:noFill/>
          <a:ln>
            <a:noFill/>
          </a:ln>
        </p:spPr>
        <p:txBody>
          <a:bodyPr wrap="square" rtlCol="0" anchor="t" lIns="0" tIns="0" rIns="0" bIns="0"/>
          <a:lstStyle/>
          <a:p>
            <a:pPr algn="l" indent="0" marL="0">
              <a:lnSpc>
                <a:spcPct val="125000"/>
              </a:lnSpc>
              <a:buNone/>
            </a:pPr>
            <a:r>
              <a:rPr lang="en-US" sz="1600" dirty="0">
                <a:solidFill>
                  <a:srgbClr val="FFFFFF"/>
                </a:solidFill>
                <a:latin typeface="Calibri"/>
                <a:ea typeface="Calibri"/>
                <a:cs typeface="Calibri"/>
              </a:rPr>
              <a:t>[List the tools you approve, for example Grok Bot]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4302252" y="1568196"/>
            <a:ext cx="3588106" cy="3588106"/>
          </a:xfrm>
          <a:prstGeom prst="ellipse">
            <a:avLst/>
          </a:prstGeom>
          <a:solidFill>
            <a:srgbClr val="B45A38"/>
          </a:solidFill>
          <a:ln/>
        </p:spPr>
      </p:sp>
      <p:sp>
        <p:nvSpPr>
          <p:cNvPr id="3" name="Shape 1"/>
          <p:cNvSpPr/>
          <p:nvPr/>
        </p:nvSpPr>
        <p:spPr>
          <a:xfrm>
            <a:off x="4812487" y="692201"/>
            <a:ext cx="2566721" cy="5340096"/>
          </a:xfrm>
          <a:prstGeom prst="roundRect">
            <a:avLst>
              <a:gd name="adj" fmla="val 12825"/>
            </a:avLst>
          </a:prstGeom>
          <a:ln w="164592">
            <a:solidFill>
              <a:srgbClr val="1C1C1C"/>
            </a:solidFill>
            <a:prstDash val="solid"/>
          </a:ln>
        </p:spPr>
      </p:sp>
      <p:sp>
        <p:nvSpPr>
          <p:cNvPr id="4" name="Shape 2"/>
          <p:cNvSpPr/>
          <p:nvPr/>
        </p:nvSpPr>
        <p:spPr>
          <a:xfrm>
            <a:off x="5455768" y="756209"/>
            <a:ext cx="1280160" cy="137160"/>
          </a:xfrm>
          <a:prstGeom prst="roundRect">
            <a:avLst>
              <a:gd name="adj" fmla="val 40000"/>
            </a:avLst>
          </a:prstGeom>
          <a:solidFill>
            <a:srgbClr val="1C1C1C"/>
          </a:solidFill>
          <a:ln/>
        </p:spPr>
      </p:sp>
      <p:sp>
        <p:nvSpPr>
          <p:cNvPr id="5" name="Text 3"/>
          <p:cNvSpPr/>
          <p:nvPr/>
        </p:nvSpPr>
        <p:spPr>
          <a:xfrm>
            <a:off x="4730191" y="5547665"/>
            <a:ext cx="2731313" cy="292608"/>
          </a:xfrm>
          <a:prstGeom prst="rect">
            <a:avLst/>
          </a:prstGeom>
          <a:noFill/>
          <a:ln/>
        </p:spPr>
        <p:txBody>
          <a:bodyPr wrap="square" rtlCol="0" anchor="ctr"/>
          <a:lstStyle/>
          <a:p>
            <a:pPr algn="ctr" indent="0" marL="0">
              <a:buNone/>
            </a:pPr>
            <a:r>
              <a:rPr lang="en-US" sz="1100" dirty="0">
                <a:solidFill>
                  <a:srgbClr val="808080"/>
                </a:solidFill>
                <a:latin typeface="Calibri"/>
                <a:ea typeface="Calibri"/>
                <a:cs typeface="Calibri"/>
              </a:rPr>
              <a:t>Our example tool</a:t>
            </a:r>
          </a:p>
        </p:txBody>
      </p:sp>
      <p:sp>
        <p:nvSpPr>
          <p:cNvPr id="6" name="Text 4"/>
          <p:cNvSpPr/>
          <p:nvPr/>
        </p:nvSpPr>
        <p:spPr>
          <a:xfrm>
            <a:off x="806501" y="1177747"/>
            <a:ext cx="2651760" cy="457200"/>
          </a:xfrm>
          <a:prstGeom prst="rect">
            <a:avLst/>
          </a:prstGeom>
          <a:noFill/>
          <a:ln/>
        </p:spPr>
        <p:txBody>
          <a:bodyPr wrap="square" rtlCol="0" anchor="b"/>
          <a:lstStyle/>
          <a:p>
            <a:pPr algn="r" indent="0" marL="0">
              <a:buNone/>
            </a:pPr>
            <a:r>
              <a:rPr lang="en-US" sz="2400" dirty="0" b="1">
                <a:solidFill>
                  <a:srgbClr val="1C1C1C"/>
                </a:solidFill>
                <a:latin typeface="Arial"/>
                <a:ea typeface="Arial"/>
                <a:cs typeface="Arial"/>
              </a:rPr>
              <a:t>AI</a:t>
            </a:r>
          </a:p>
        </p:txBody>
      </p:sp>
      <p:sp>
        <p:nvSpPr>
          <p:cNvPr id="7" name="Text 5"/>
          <p:cNvSpPr/>
          <p:nvPr/>
        </p:nvSpPr>
        <p:spPr>
          <a:xfrm>
            <a:off x="806501" y="1653235"/>
            <a:ext cx="2651760" cy="411480"/>
          </a:xfrm>
          <a:prstGeom prst="rect">
            <a:avLst/>
          </a:prstGeom>
          <a:noFill/>
          <a:ln/>
        </p:spPr>
        <p:txBody>
          <a:bodyPr wrap="square" rtlCol="0" anchor="t"/>
          <a:lstStyle/>
          <a:p>
            <a:pPr algn="r" indent="0" marL="0">
              <a:buNone/>
            </a:pPr>
            <a:r>
              <a:rPr lang="en-US" sz="1600" b="1" dirty="0">
                <a:solidFill>
                  <a:srgbClr val="B45A38"/>
                </a:solidFill>
                <a:latin typeface="Arial"/>
                <a:ea typeface="Arial"/>
                <a:cs typeface="Arial"/>
              </a:rPr>
              <a:t>Answers a question</a:t>
            </a:r>
          </a:p>
        </p:txBody>
      </p:sp>
      <p:sp>
        <p:nvSpPr>
          <p:cNvPr id="11" name="Text 9"/>
          <p:cNvSpPr/>
          <p:nvPr/>
        </p:nvSpPr>
        <p:spPr>
          <a:xfrm>
            <a:off x="459943" y="2957170"/>
            <a:ext cx="2651760" cy="310896"/>
          </a:xfrm>
          <a:prstGeom prst="rect">
            <a:avLst/>
          </a:prstGeom>
          <a:noFill/>
          <a:ln/>
        </p:spPr>
        <p:txBody>
          <a:bodyPr wrap="square" rtlCol="0" anchor="t"/>
          <a:lstStyle/>
          <a:p>
            <a:pPr algn="r" indent="0" marL="0">
              <a:buNone/>
            </a:pPr>
            <a:r>
              <a:rPr lang="en-US" sz="1300" b="1" dirty="0">
                <a:solidFill>
                  <a:srgbClr val="404040"/>
                </a:solidFill>
                <a:latin typeface="Arial"/>
                <a:ea typeface="Arial"/>
                <a:cs typeface="Arial"/>
              </a:rPr>
              <a:t>READS AND WRITES</a:t>
            </a:r>
          </a:p>
        </p:txBody>
      </p:sp>
      <p:sp>
        <p:nvSpPr>
          <p:cNvPr id="12" name="Text 10"/>
          <p:cNvSpPr/>
          <p:nvPr/>
        </p:nvSpPr>
        <p:spPr>
          <a:xfrm>
            <a:off x="459943" y="3286354"/>
            <a:ext cx="2651760" cy="868680"/>
          </a:xfrm>
          <a:prstGeom prst="rect">
            <a:avLst/>
          </a:prstGeom>
          <a:noFill/>
          <a:ln/>
        </p:spPr>
        <p:txBody>
          <a:bodyPr wrap="square" rtlCol="0" anchor="t"/>
          <a:lstStyle/>
          <a:p>
            <a:pPr algn="r" indent="0" marL="0">
              <a:lnSpc>
                <a:spcPct val="115000"/>
              </a:lnSpc>
              <a:buNone/>
            </a:pPr>
            <a:r>
              <a:rPr lang="en-US" sz="1300" dirty="0">
                <a:solidFill>
                  <a:srgbClr val="808080"/>
                </a:solidFill>
                <a:latin typeface="Calibri"/>
                <a:ea typeface="Calibri"/>
                <a:cs typeface="Calibri"/>
              </a:rPr>
              <a:t>Software that reads, writes and answers questions in plain language.</a:t>
            </a:r>
          </a:p>
        </p:txBody>
      </p:sp>
      <p:sp>
        <p:nvSpPr>
          <p:cNvPr id="16" name="Text 14"/>
          <p:cNvSpPr/>
          <p:nvPr/>
        </p:nvSpPr>
        <p:spPr>
          <a:xfrm>
            <a:off x="806501" y="4593031"/>
            <a:ext cx="2651760" cy="310896"/>
          </a:xfrm>
          <a:prstGeom prst="rect">
            <a:avLst/>
          </a:prstGeom>
          <a:noFill/>
          <a:ln/>
        </p:spPr>
        <p:txBody>
          <a:bodyPr wrap="square" rtlCol="0" anchor="t"/>
          <a:lstStyle/>
          <a:p>
            <a:pPr algn="r" indent="0" marL="0">
              <a:buNone/>
            </a:pPr>
            <a:r>
              <a:rPr lang="en-US" sz="1300" b="1" dirty="0">
                <a:solidFill>
                  <a:srgbClr val="404040"/>
                </a:solidFill>
                <a:latin typeface="Arial"/>
                <a:ea typeface="Arial"/>
                <a:cs typeface="Arial"/>
              </a:rPr>
              <a:t>YOU DECIDE</a:t>
            </a:r>
          </a:p>
        </p:txBody>
      </p:sp>
      <p:sp>
        <p:nvSpPr>
          <p:cNvPr id="17" name="Text 15"/>
          <p:cNvSpPr/>
          <p:nvPr/>
        </p:nvSpPr>
        <p:spPr>
          <a:xfrm>
            <a:off x="806501" y="4922215"/>
            <a:ext cx="2651760" cy="868680"/>
          </a:xfrm>
          <a:prstGeom prst="rect">
            <a:avLst/>
          </a:prstGeom>
          <a:noFill/>
          <a:ln/>
        </p:spPr>
        <p:txBody>
          <a:bodyPr wrap="square" rtlCol="0" anchor="t"/>
          <a:lstStyle/>
          <a:p>
            <a:pPr algn="r" indent="0" marL="0">
              <a:lnSpc>
                <a:spcPct val="115000"/>
              </a:lnSpc>
              <a:buNone/>
            </a:pPr>
            <a:r>
              <a:rPr lang="en-US" sz="1300" dirty="0">
                <a:solidFill>
                  <a:srgbClr val="808080"/>
                </a:solidFill>
                <a:latin typeface="Calibri"/>
                <a:ea typeface="Calibri"/>
                <a:cs typeface="Calibri"/>
              </a:rPr>
              <a:t>You read the answer and choose what to do with it.</a:t>
            </a:r>
          </a:p>
        </p:txBody>
      </p:sp>
      <p:sp>
        <p:nvSpPr>
          <p:cNvPr id="22" name="Text 20"/>
          <p:cNvSpPr/>
          <p:nvPr/>
        </p:nvSpPr>
        <p:spPr>
          <a:xfrm>
            <a:off x="8730691" y="1177747"/>
            <a:ext cx="2651760" cy="457200"/>
          </a:xfrm>
          <a:prstGeom prst="rect">
            <a:avLst/>
          </a:prstGeom>
          <a:noFill/>
          <a:ln/>
        </p:spPr>
        <p:txBody>
          <a:bodyPr wrap="square" rtlCol="0" anchor="b"/>
          <a:lstStyle/>
          <a:p>
            <a:pPr algn="l" indent="0" marL="0">
              <a:buNone/>
            </a:pPr>
            <a:r>
              <a:rPr lang="en-US" sz="2400" dirty="0" b="1">
                <a:solidFill>
                  <a:srgbClr val="1C1C1C"/>
                </a:solidFill>
                <a:latin typeface="Arial"/>
                <a:ea typeface="Arial"/>
                <a:cs typeface="Arial"/>
              </a:rPr>
              <a:t>AI AGENT</a:t>
            </a:r>
          </a:p>
        </p:txBody>
      </p:sp>
      <p:sp>
        <p:nvSpPr>
          <p:cNvPr id="23" name="Text 21"/>
          <p:cNvSpPr/>
          <p:nvPr/>
        </p:nvSpPr>
        <p:spPr>
          <a:xfrm>
            <a:off x="8730691" y="1653235"/>
            <a:ext cx="2651760" cy="411480"/>
          </a:xfrm>
          <a:prstGeom prst="rect">
            <a:avLst/>
          </a:prstGeom>
          <a:noFill/>
          <a:ln/>
        </p:spPr>
        <p:txBody>
          <a:bodyPr wrap="square" rtlCol="0" anchor="t"/>
          <a:lstStyle/>
          <a:p>
            <a:pPr algn="l" indent="0" marL="0">
              <a:buNone/>
            </a:pPr>
            <a:r>
              <a:rPr lang="en-US" sz="1600" b="1" dirty="0">
                <a:solidFill>
                  <a:srgbClr val="B45A38"/>
                </a:solidFill>
                <a:latin typeface="Arial"/>
                <a:ea typeface="Arial"/>
                <a:cs typeface="Arial"/>
              </a:rPr>
              <a:t>Carries out a task</a:t>
            </a:r>
          </a:p>
        </p:txBody>
      </p:sp>
      <p:sp>
        <p:nvSpPr>
          <p:cNvPr id="27" name="Text 25"/>
          <p:cNvSpPr/>
          <p:nvPr/>
        </p:nvSpPr>
        <p:spPr>
          <a:xfrm>
            <a:off x="9088222" y="2957170"/>
            <a:ext cx="2651760" cy="310896"/>
          </a:xfrm>
          <a:prstGeom prst="rect">
            <a:avLst/>
          </a:prstGeom>
          <a:noFill/>
          <a:ln/>
        </p:spPr>
        <p:txBody>
          <a:bodyPr wrap="square" rtlCol="0" anchor="t"/>
          <a:lstStyle/>
          <a:p>
            <a:pPr algn="l" indent="0" marL="0">
              <a:buNone/>
            </a:pPr>
            <a:r>
              <a:rPr lang="en-US" sz="1300" b="1" dirty="0">
                <a:solidFill>
                  <a:srgbClr val="404040"/>
                </a:solidFill>
                <a:latin typeface="Arial"/>
                <a:ea typeface="Arial"/>
                <a:cs typeface="Arial"/>
              </a:rPr>
              <a:t>GOES A STEP FURTHER</a:t>
            </a:r>
          </a:p>
        </p:txBody>
      </p:sp>
      <p:sp>
        <p:nvSpPr>
          <p:cNvPr id="28" name="Text 26"/>
          <p:cNvSpPr/>
          <p:nvPr/>
        </p:nvSpPr>
        <p:spPr>
          <a:xfrm>
            <a:off x="9088222" y="3286354"/>
            <a:ext cx="2651760" cy="868680"/>
          </a:xfrm>
          <a:prstGeom prst="rect">
            <a:avLst/>
          </a:prstGeom>
          <a:noFill/>
          <a:ln/>
        </p:spPr>
        <p:txBody>
          <a:bodyPr wrap="square" rtlCol="0" anchor="t"/>
          <a:lstStyle/>
          <a:p>
            <a:pPr algn="l" indent="0" marL="0">
              <a:lnSpc>
                <a:spcPct val="115000"/>
              </a:lnSpc>
              <a:buNone/>
            </a:pPr>
            <a:r>
              <a:rPr lang="en-US" sz="1300" dirty="0">
                <a:solidFill>
                  <a:srgbClr val="808080"/>
                </a:solidFill>
                <a:latin typeface="Calibri"/>
                <a:ea typeface="Calibri"/>
                <a:cs typeface="Calibri"/>
              </a:rPr>
              <a:t>It carries out a task, like sending a reminder or drafting an estimate.</a:t>
            </a:r>
          </a:p>
        </p:txBody>
      </p:sp>
      <p:sp>
        <p:nvSpPr>
          <p:cNvPr id="35" name="Text 33"/>
          <p:cNvSpPr/>
          <p:nvPr/>
        </p:nvSpPr>
        <p:spPr>
          <a:xfrm>
            <a:off x="8730691" y="4593031"/>
            <a:ext cx="2651760" cy="310896"/>
          </a:xfrm>
          <a:prstGeom prst="rect">
            <a:avLst/>
          </a:prstGeom>
          <a:noFill/>
          <a:ln/>
        </p:spPr>
        <p:txBody>
          <a:bodyPr wrap="square" rtlCol="0" anchor="t"/>
          <a:lstStyle/>
          <a:p>
            <a:pPr algn="l" indent="0" marL="0">
              <a:buNone/>
            </a:pPr>
            <a:r>
              <a:rPr lang="en-US" sz="1300" b="1" dirty="0">
                <a:solidFill>
                  <a:srgbClr val="404040"/>
                </a:solidFill>
                <a:latin typeface="Arial"/>
                <a:ea typeface="Arial"/>
                <a:cs typeface="Arial"/>
              </a:rPr>
              <a:t>A PERSON CHECKS</a:t>
            </a:r>
          </a:p>
        </p:txBody>
      </p:sp>
      <p:sp>
        <p:nvSpPr>
          <p:cNvPr id="36" name="Text 34"/>
          <p:cNvSpPr/>
          <p:nvPr/>
        </p:nvSpPr>
        <p:spPr>
          <a:xfrm>
            <a:off x="8730691" y="4922215"/>
            <a:ext cx="2651760" cy="868680"/>
          </a:xfrm>
          <a:prstGeom prst="rect">
            <a:avLst/>
          </a:prstGeom>
          <a:noFill/>
          <a:ln/>
        </p:spPr>
        <p:txBody>
          <a:bodyPr wrap="square" rtlCol="0" anchor="t"/>
          <a:lstStyle/>
          <a:p>
            <a:pPr algn="l" indent="0" marL="0">
              <a:lnSpc>
                <a:spcPct val="115000"/>
              </a:lnSpc>
              <a:buNone/>
            </a:pPr>
            <a:r>
              <a:rPr lang="en-US" sz="1300" dirty="0">
                <a:solidFill>
                  <a:srgbClr val="808080"/>
                </a:solidFill>
                <a:latin typeface="Calibri"/>
                <a:ea typeface="Calibri"/>
                <a:cs typeface="Calibri"/>
              </a:rPr>
              <a:t>Someone on our team checks the result before it counts.</a:t>
            </a:r>
          </a:p>
        </p:txBody>
      </p:sp>
      <p:sp>
        <p:nvSpPr>
          <p:cNvPr id="200" name="Marker ring"/>
          <p:cNvSpPr/>
          <p:nvPr/>
        </p:nvSpPr>
        <p:spPr>
          <a:xfrm>
            <a:off x="3657600" y="1360627"/>
            <a:ext cx="402336" cy="402336"/>
          </a:xfrm>
          <a:prstGeom prst="ellipse">
            <a:avLst/>
          </a:prstGeom>
          <a:noFill/>
          <a:ln w="15875">
            <a:solidFill>
              <a:srgbClr val="B45A38"/>
            </a:solidFill>
          </a:ln>
        </p:spPr>
      </p:sp>
      <p:sp>
        <p:nvSpPr>
          <p:cNvPr id="201" name="Marker dot"/>
          <p:cNvSpPr/>
          <p:nvPr/>
        </p:nvSpPr>
        <p:spPr>
          <a:xfrm>
            <a:off x="3785616" y="1488643"/>
            <a:ext cx="146304" cy="146304"/>
          </a:xfrm>
          <a:prstGeom prst="ellipse">
            <a:avLst/>
          </a:prstGeom>
          <a:solidFill>
            <a:srgbClr val="B45A38"/>
          </a:solidFill>
          <a:ln>
            <a:noFill/>
          </a:ln>
        </p:spPr>
      </p:sp>
      <p:sp>
        <p:nvSpPr>
          <p:cNvPr id="202" name="Marker ring"/>
          <p:cNvSpPr/>
          <p:nvPr/>
        </p:nvSpPr>
        <p:spPr>
          <a:xfrm>
            <a:off x="3383280" y="2957170"/>
            <a:ext cx="402336" cy="402336"/>
          </a:xfrm>
          <a:prstGeom prst="ellipse">
            <a:avLst/>
          </a:prstGeom>
          <a:noFill/>
          <a:ln w="15875">
            <a:solidFill>
              <a:srgbClr val="B45A38"/>
            </a:solidFill>
          </a:ln>
        </p:spPr>
      </p:sp>
      <p:sp>
        <p:nvSpPr>
          <p:cNvPr id="203" name="Marker dot"/>
          <p:cNvSpPr/>
          <p:nvPr/>
        </p:nvSpPr>
        <p:spPr>
          <a:xfrm>
            <a:off x="3511296" y="3085186"/>
            <a:ext cx="146304" cy="146304"/>
          </a:xfrm>
          <a:prstGeom prst="ellipse">
            <a:avLst/>
          </a:prstGeom>
          <a:solidFill>
            <a:srgbClr val="B45A38"/>
          </a:solidFill>
          <a:ln>
            <a:noFill/>
          </a:ln>
        </p:spPr>
      </p:sp>
      <p:sp>
        <p:nvSpPr>
          <p:cNvPr id="204" name="Marker ring"/>
          <p:cNvSpPr/>
          <p:nvPr/>
        </p:nvSpPr>
        <p:spPr>
          <a:xfrm>
            <a:off x="3657600" y="4593031"/>
            <a:ext cx="402336" cy="402336"/>
          </a:xfrm>
          <a:prstGeom prst="ellipse">
            <a:avLst/>
          </a:prstGeom>
          <a:noFill/>
          <a:ln w="15875">
            <a:solidFill>
              <a:srgbClr val="B45A38"/>
            </a:solidFill>
          </a:ln>
        </p:spPr>
      </p:sp>
      <p:sp>
        <p:nvSpPr>
          <p:cNvPr id="205" name="Marker dot"/>
          <p:cNvSpPr/>
          <p:nvPr/>
        </p:nvSpPr>
        <p:spPr>
          <a:xfrm>
            <a:off x="3785616" y="4721047"/>
            <a:ext cx="146304" cy="146304"/>
          </a:xfrm>
          <a:prstGeom prst="ellipse">
            <a:avLst/>
          </a:prstGeom>
          <a:solidFill>
            <a:srgbClr val="B45A38"/>
          </a:solidFill>
          <a:ln>
            <a:noFill/>
          </a:ln>
        </p:spPr>
      </p:sp>
      <p:sp>
        <p:nvSpPr>
          <p:cNvPr id="206" name="Marker ring"/>
          <p:cNvSpPr/>
          <p:nvPr/>
        </p:nvSpPr>
        <p:spPr>
          <a:xfrm>
            <a:off x="8119872" y="1360627"/>
            <a:ext cx="402336" cy="402336"/>
          </a:xfrm>
          <a:prstGeom prst="ellipse">
            <a:avLst/>
          </a:prstGeom>
          <a:noFill/>
          <a:ln w="15875">
            <a:solidFill>
              <a:srgbClr val="B45A38"/>
            </a:solidFill>
          </a:ln>
        </p:spPr>
      </p:sp>
      <p:sp>
        <p:nvSpPr>
          <p:cNvPr id="207" name="Marker dot"/>
          <p:cNvSpPr/>
          <p:nvPr/>
        </p:nvSpPr>
        <p:spPr>
          <a:xfrm>
            <a:off x="8247888" y="1488643"/>
            <a:ext cx="146304" cy="146304"/>
          </a:xfrm>
          <a:prstGeom prst="ellipse">
            <a:avLst/>
          </a:prstGeom>
          <a:solidFill>
            <a:srgbClr val="B45A38"/>
          </a:solidFill>
          <a:ln>
            <a:noFill/>
          </a:ln>
        </p:spPr>
      </p:sp>
      <p:sp>
        <p:nvSpPr>
          <p:cNvPr id="208" name="Marker ring"/>
          <p:cNvSpPr/>
          <p:nvPr/>
        </p:nvSpPr>
        <p:spPr>
          <a:xfrm>
            <a:off x="8412480" y="2957170"/>
            <a:ext cx="402336" cy="402336"/>
          </a:xfrm>
          <a:prstGeom prst="ellipse">
            <a:avLst/>
          </a:prstGeom>
          <a:noFill/>
          <a:ln w="15875">
            <a:solidFill>
              <a:srgbClr val="B45A38"/>
            </a:solidFill>
          </a:ln>
        </p:spPr>
      </p:sp>
      <p:sp>
        <p:nvSpPr>
          <p:cNvPr id="209" name="Marker dot"/>
          <p:cNvSpPr/>
          <p:nvPr/>
        </p:nvSpPr>
        <p:spPr>
          <a:xfrm>
            <a:off x="8540496" y="3085186"/>
            <a:ext cx="146304" cy="146304"/>
          </a:xfrm>
          <a:prstGeom prst="ellipse">
            <a:avLst/>
          </a:prstGeom>
          <a:solidFill>
            <a:srgbClr val="B45A38"/>
          </a:solidFill>
          <a:ln>
            <a:noFill/>
          </a:ln>
        </p:spPr>
      </p:sp>
      <p:sp>
        <p:nvSpPr>
          <p:cNvPr id="210" name="Marker ring"/>
          <p:cNvSpPr/>
          <p:nvPr/>
        </p:nvSpPr>
        <p:spPr>
          <a:xfrm>
            <a:off x="8119872" y="4593031"/>
            <a:ext cx="402336" cy="402336"/>
          </a:xfrm>
          <a:prstGeom prst="ellipse">
            <a:avLst/>
          </a:prstGeom>
          <a:noFill/>
          <a:ln w="15875">
            <a:solidFill>
              <a:srgbClr val="B45A38"/>
            </a:solidFill>
          </a:ln>
        </p:spPr>
      </p:sp>
      <p:sp>
        <p:nvSpPr>
          <p:cNvPr id="211" name="Marker dot"/>
          <p:cNvSpPr/>
          <p:nvPr/>
        </p:nvSpPr>
        <p:spPr>
          <a:xfrm>
            <a:off x="8247888" y="4721047"/>
            <a:ext cx="146304" cy="146304"/>
          </a:xfrm>
          <a:prstGeom prst="ellipse">
            <a:avLst/>
          </a:prstGeom>
          <a:solidFill>
            <a:srgbClr val="B45A38"/>
          </a:solidFill>
          <a:ln>
            <a:noFill/>
          </a:ln>
        </p:spPr>
      </p:sp>
      <p:sp>
        <p:nvSpPr>
          <p:cNvPr id="212" name="Screen header"/>
          <p:cNvSpPr/>
          <p:nvPr/>
        </p:nvSpPr>
        <p:spPr>
          <a:xfrm>
            <a:off x="5029200" y="932688"/>
            <a:ext cx="2130552" cy="365760"/>
          </a:xfrm>
          <a:prstGeom prst="rect">
            <a:avLst/>
          </a:prstGeom>
          <a:noFill/>
          <a:ln>
            <a:noFill/>
          </a:ln>
        </p:spPr>
        <p:txBody>
          <a:bodyPr wrap="square" rtlCol="0" anchor="ctr"/>
          <a:lstStyle/>
          <a:p>
            <a:pPr algn="ctr" indent="0" marL="0">
              <a:buNone/>
            </a:pPr>
            <a:r>
              <a:rPr lang="en-US" sz="1400" b="1" dirty="0">
                <a:solidFill>
                  <a:srgbClr val="1C1C1C"/>
                </a:solidFill>
                <a:latin typeface="Arial"/>
                <a:ea typeface="Arial"/>
                <a:cs typeface="Arial"/>
              </a:rPr>
              <a:t>Grok Bot</a:t>
            </a:r>
          </a:p>
        </p:txBody>
      </p:sp>
      <p:sp>
        <p:nvSpPr>
          <p:cNvPr id="213" name="Chat bubble"/>
          <p:cNvSpPr/>
          <p:nvPr/>
        </p:nvSpPr>
        <p:spPr>
          <a:xfrm>
            <a:off x="5486400" y="1463040"/>
            <a:ext cx="1645920" cy="603504"/>
          </a:xfrm>
          <a:prstGeom prst="roundRect">
            <a:avLst>
              <a:gd name="adj" fmla="val 18000"/>
            </a:avLst>
          </a:prstGeom>
          <a:solidFill>
            <a:srgbClr val="E9E9E9"/>
          </a:solidFill>
          <a:ln>
            <a:noFill/>
          </a:ln>
        </p:spPr>
        <p:txBody>
          <a:bodyPr wrap="square" rtlCol="0" anchor="ctr" lIns="91440" tIns="45720" rIns="91440" bIns="45720"/>
          <a:lstStyle/>
          <a:p>
            <a:pPr algn="l" indent="0" marL="0">
              <a:lnSpc>
                <a:spcPct val="105000"/>
              </a:lnSpc>
              <a:buNone/>
            </a:pPr>
            <a:r>
              <a:rPr lang="en-US" sz="1100" dirty="0">
                <a:solidFill>
                  <a:srgbClr val="1C1C1C"/>
                </a:solidFill>
                <a:latin typeface="Calibri"/>
                <a:ea typeface="Calibri"/>
                <a:cs typeface="Calibri"/>
              </a:rPr>
              <a:t>How do I word a late payment note?</a:t>
            </a:r>
          </a:p>
        </p:txBody>
      </p:sp>
      <p:sp>
        <p:nvSpPr>
          <p:cNvPr id="214" name="Chat bubble"/>
          <p:cNvSpPr/>
          <p:nvPr/>
        </p:nvSpPr>
        <p:spPr>
          <a:xfrm>
            <a:off x="5047488" y="2176272"/>
            <a:ext cx="1783080" cy="603504"/>
          </a:xfrm>
          <a:prstGeom prst="roundRect">
            <a:avLst>
              <a:gd name="adj" fmla="val 18000"/>
            </a:avLst>
          </a:prstGeom>
          <a:solidFill>
            <a:srgbClr val="FFFFFF"/>
          </a:solidFill>
          <a:ln>
            <a:noFill/>
          </a:ln>
        </p:spPr>
        <p:txBody>
          <a:bodyPr wrap="square" rtlCol="0" anchor="ctr" lIns="91440" tIns="45720" rIns="91440" bIns="45720"/>
          <a:lstStyle/>
          <a:p>
            <a:pPr algn="l" indent="0" marL="0">
              <a:lnSpc>
                <a:spcPct val="105000"/>
              </a:lnSpc>
              <a:buNone/>
            </a:pPr>
            <a:r>
              <a:rPr lang="en-US" sz="1100" dirty="0">
                <a:solidFill>
                  <a:srgbClr val="1C1C1C"/>
                </a:solidFill>
                <a:latin typeface="Calibri"/>
                <a:ea typeface="Calibri"/>
                <a:cs typeface="Calibri"/>
              </a:rPr>
              <a:t>Here's a polite draft you can use.</a:t>
            </a:r>
          </a:p>
        </p:txBody>
      </p:sp>
      <p:sp>
        <p:nvSpPr>
          <p:cNvPr id="215" name="Chat bubble"/>
          <p:cNvSpPr/>
          <p:nvPr/>
        </p:nvSpPr>
        <p:spPr>
          <a:xfrm>
            <a:off x="5486400" y="3127248"/>
            <a:ext cx="1645920" cy="603504"/>
          </a:xfrm>
          <a:prstGeom prst="roundRect">
            <a:avLst>
              <a:gd name="adj" fmla="val 18000"/>
            </a:avLst>
          </a:prstGeom>
          <a:solidFill>
            <a:srgbClr val="E9E9E9"/>
          </a:solidFill>
          <a:ln>
            <a:noFill/>
          </a:ln>
        </p:spPr>
        <p:txBody>
          <a:bodyPr wrap="square" rtlCol="0" anchor="ctr" lIns="91440" tIns="45720" rIns="91440" bIns="45720"/>
          <a:lstStyle/>
          <a:p>
            <a:pPr algn="l" indent="0" marL="0">
              <a:lnSpc>
                <a:spcPct val="105000"/>
              </a:lnSpc>
              <a:buNone/>
            </a:pPr>
            <a:r>
              <a:rPr lang="en-US" sz="1100" dirty="0">
                <a:solidFill>
                  <a:srgbClr val="1C1C1C"/>
                </a:solidFill>
                <a:latin typeface="Calibri"/>
                <a:ea typeface="Calibri"/>
                <a:cs typeface="Calibri"/>
              </a:rPr>
              <a:t>Send tomorrow's reminders.</a:t>
            </a:r>
          </a:p>
        </p:txBody>
      </p:sp>
      <p:sp>
        <p:nvSpPr>
          <p:cNvPr id="216" name="Chat bubble"/>
          <p:cNvSpPr/>
          <p:nvPr/>
        </p:nvSpPr>
        <p:spPr>
          <a:xfrm>
            <a:off x="5047488" y="3840480"/>
            <a:ext cx="1783080" cy="786384"/>
          </a:xfrm>
          <a:prstGeom prst="roundRect">
            <a:avLst>
              <a:gd name="adj" fmla="val 18000"/>
            </a:avLst>
          </a:prstGeom>
          <a:solidFill>
            <a:srgbClr val="FFFFFF"/>
          </a:solidFill>
          <a:ln>
            <a:noFill/>
          </a:ln>
        </p:spPr>
        <p:txBody>
          <a:bodyPr wrap="square" rtlCol="0" anchor="ctr" lIns="91440" tIns="45720" rIns="91440" bIns="45720"/>
          <a:lstStyle/>
          <a:p>
            <a:pPr algn="l" indent="0" marL="0">
              <a:lnSpc>
                <a:spcPct val="105000"/>
              </a:lnSpc>
              <a:buNone/>
            </a:pPr>
            <a:r>
              <a:rPr lang="en-US" sz="1100" dirty="0">
                <a:solidFill>
                  <a:srgbClr val="1C1C1C"/>
                </a:solidFill>
                <a:latin typeface="Calibri"/>
                <a:ea typeface="Calibri"/>
                <a:cs typeface="Calibri"/>
              </a:rPr>
              <a:t>Reminders are ready. Please check them before they go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3353105"/>
          </a:xfrm>
          <a:custGeom>
            <a:avLst/>
            <a:gdLst/>
            <a:ahLst/>
            <a:cxnLst/>
            <a:rect l="l" t="t" r="r" b="b"/>
            <a:pathLst>
              <a:path w="12191695" h="3353105">
                <a:moveTo>
                  <a:pt x="0" y="0"/>
                </a:moveTo>
                <a:lnTo>
                  <a:pt x="12191695" y="0"/>
                </a:lnTo>
                <a:lnTo>
                  <a:pt x="12191695" y="2545690"/>
                </a:lnTo>
                <a:lnTo>
                  <a:pt x="11825021" y="2643530"/>
                </a:lnTo>
                <a:cubicBezTo>
                  <a:pt x="10038283" y="3102559"/>
                  <a:pt x="8108899" y="3353105"/>
                  <a:pt x="6096305" y="3353105"/>
                </a:cubicBezTo>
                <a:cubicBezTo>
                  <a:pt x="4082796" y="3353105"/>
                  <a:pt x="2153412" y="3102559"/>
                  <a:pt x="367589" y="2643530"/>
                </a:cubicBezTo>
                <a:lnTo>
                  <a:pt x="0" y="2545690"/>
                </a:lnTo>
                <a:close/>
              </a:path>
            </a:pathLst>
          </a:custGeom>
          <a:solidFill>
            <a:srgbClr val="000000">
              <a:alpha val="35000"/>
            </a:srgbClr>
          </a:solidFill>
          <a:ln/>
        </p:spPr>
      </p:sp>
      <p:sp>
        <p:nvSpPr>
          <p:cNvPr id="3" name="Text 1"/>
          <p:cNvSpPr/>
          <p:nvPr/>
        </p:nvSpPr>
        <p:spPr>
          <a:xfrm>
            <a:off x="1527048" y="868680"/>
            <a:ext cx="9144000" cy="914400"/>
          </a:xfrm>
          <a:prstGeom prst="rect">
            <a:avLst/>
          </a:prstGeom>
          <a:noFill/>
          <a:ln/>
        </p:spPr>
        <p:txBody>
          <a:bodyPr wrap="square" rtlCol="0" anchor="ctr"/>
          <a:lstStyle/>
          <a:p>
            <a:pPr algn="ctr" indent="0" marL="0">
              <a:buNone/>
            </a:pPr>
            <a:r>
              <a:rPr lang="en-US" sz="4800" dirty="0" b="1">
                <a:solidFill>
                  <a:srgbClr val="FFFFFF"/>
                </a:solidFill>
                <a:latin typeface="Arial"/>
                <a:ea typeface="Arial"/>
                <a:cs typeface="Arial"/>
              </a:rPr>
              <a:t>How we'll roll it out</a:t>
            </a:r>
          </a:p>
        </p:txBody>
      </p:sp>
      <p:sp>
        <p:nvSpPr>
          <p:cNvPr id="4" name="Text 2"/>
          <p:cNvSpPr/>
          <p:nvPr/>
        </p:nvSpPr>
        <p:spPr>
          <a:xfrm>
            <a:off x="2441448" y="1874520"/>
            <a:ext cx="7315200" cy="457200"/>
          </a:xfrm>
          <a:prstGeom prst="rect">
            <a:avLst/>
          </a:prstGeom>
          <a:noFill/>
          <a:ln/>
        </p:spPr>
        <p:txBody>
          <a:bodyPr wrap="square" rtlCol="0" anchor="t"/>
          <a:lstStyle/>
          <a:p>
            <a:pPr algn="ctr" indent="0" marL="0">
              <a:buNone/>
            </a:pPr>
            <a:r>
              <a:rPr lang="en-US" sz="1600" dirty="0">
                <a:solidFill>
                  <a:srgbClr val="FFFFFF"/>
                </a:solidFill>
                <a:latin typeface="Arial"/>
                <a:ea typeface="Arial"/>
                <a:cs typeface="Arial"/>
              </a:rPr>
              <a:t>Slow and steady. One task at a time.</a:t>
            </a:r>
          </a:p>
        </p:txBody>
      </p:sp>
      <p:sp>
        <p:nvSpPr>
          <p:cNvPr id="5" name="Shape 3"/>
          <p:cNvSpPr/>
          <p:nvPr/>
        </p:nvSpPr>
        <p:spPr>
          <a:xfrm>
            <a:off x="1074420" y="3983126"/>
            <a:ext cx="2232965" cy="2104949"/>
          </a:xfrm>
          <a:prstGeom prst="roundRect">
            <a:avLst>
              <a:gd name="adj" fmla="val 6950"/>
            </a:avLst>
          </a:prstGeom>
          <a:solidFill>
            <a:srgbClr val="FFFFFF"/>
          </a:solidFill>
          <a:ln w="9525">
            <a:solidFill>
              <a:srgbClr val="A26336"/>
            </a:solidFill>
            <a:prstDash val="solid"/>
          </a:ln>
          <a:effectLst>
            <a:outerShdw sx="100000" sy="100000" kx="0" ky="0" algn="bl" rotWithShape="0" blurRad="114300" dist="50800" dir="5400000">
              <a:srgbClr val="000000">
                <a:alpha val="10000"/>
              </a:srgbClr>
            </a:outerShdw>
          </a:effectLst>
        </p:spPr>
      </p:sp>
      <p:sp>
        <p:nvSpPr>
          <p:cNvPr id="6" name="Shape 4"/>
          <p:cNvSpPr/>
          <p:nvPr/>
        </p:nvSpPr>
        <p:spPr>
          <a:xfrm>
            <a:off x="1923898" y="4292194"/>
            <a:ext cx="565099" cy="565099"/>
          </a:xfrm>
          <a:prstGeom prst="ellipse">
            <a:avLst/>
          </a:prstGeom>
          <a:solidFill>
            <a:srgbClr val="A26336">
              <a:alpha val="31000"/>
            </a:srgbClr>
          </a:solidFill>
          <a:ln/>
        </p:spPr>
      </p:sp>
      <p:sp>
        <p:nvSpPr>
          <p:cNvPr id="10" name="Text 8"/>
          <p:cNvSpPr/>
          <p:nvPr/>
        </p:nvSpPr>
        <p:spPr>
          <a:xfrm>
            <a:off x="1074420" y="4956048"/>
            <a:ext cx="2232965" cy="329184"/>
          </a:xfrm>
          <a:prstGeom prst="rect">
            <a:avLst/>
          </a:prstGeom>
          <a:noFill/>
          <a:ln/>
        </p:spPr>
        <p:txBody>
          <a:bodyPr wrap="square" rtlCol="0" anchor="t"/>
          <a:lstStyle/>
          <a:p>
            <a:pPr algn="ctr" indent="0" marL="0">
              <a:buNone/>
            </a:pPr>
            <a:r>
              <a:rPr lang="en-US" sz="1400" b="1" dirty="0">
                <a:solidFill>
                  <a:srgbClr val="262626"/>
                </a:solidFill>
                <a:latin typeface="Arial"/>
                <a:ea typeface="Arial"/>
                <a:cs typeface="Arial"/>
              </a:rPr>
              <a:t>PICK ONE TASK</a:t>
            </a:r>
          </a:p>
        </p:txBody>
      </p:sp>
      <p:sp>
        <p:nvSpPr>
          <p:cNvPr id="11" name="Text 9"/>
          <p:cNvSpPr/>
          <p:nvPr/>
        </p:nvSpPr>
        <p:spPr>
          <a:xfrm>
            <a:off x="1229868" y="5285232"/>
            <a:ext cx="1920240" cy="731520"/>
          </a:xfrm>
          <a:prstGeom prst="rect">
            <a:avLst/>
          </a:prstGeom>
          <a:noFill/>
          <a:ln/>
        </p:spPr>
        <p:txBody>
          <a:bodyPr wrap="square" rtlCol="0" anchor="t"/>
          <a:lstStyle/>
          <a:p>
            <a:pPr algn="ctr" indent="0" marL="0">
              <a:lnSpc>
                <a:spcPct val="115000"/>
              </a:lnSpc>
              <a:buNone/>
            </a:pPr>
            <a:r>
              <a:rPr lang="en-US" sz="1200" dirty="0">
                <a:solidFill>
                  <a:srgbClr val="808080"/>
                </a:solidFill>
                <a:latin typeface="Calibri"/>
                <a:ea typeface="Calibri"/>
                <a:cs typeface="Calibri"/>
              </a:rPr>
              <a:t>We start with one task that takes up a lot of time.</a:t>
            </a:r>
          </a:p>
        </p:txBody>
      </p:sp>
      <p:sp>
        <p:nvSpPr>
          <p:cNvPr id="12" name="Shape 10"/>
          <p:cNvSpPr/>
          <p:nvPr/>
        </p:nvSpPr>
        <p:spPr>
          <a:xfrm>
            <a:off x="3670402" y="3983126"/>
            <a:ext cx="2232965" cy="2104949"/>
          </a:xfrm>
          <a:prstGeom prst="roundRect">
            <a:avLst>
              <a:gd name="adj" fmla="val 6950"/>
            </a:avLst>
          </a:prstGeom>
          <a:solidFill>
            <a:srgbClr val="FFFFFF"/>
          </a:solidFill>
          <a:ln w="9525">
            <a:solidFill>
              <a:srgbClr val="A26336"/>
            </a:solidFill>
            <a:prstDash val="solid"/>
          </a:ln>
          <a:effectLst>
            <a:outerShdw sx="100000" sy="100000" kx="0" ky="0" algn="bl" rotWithShape="0" blurRad="114300" dist="50800" dir="5400000">
              <a:srgbClr val="000000">
                <a:alpha val="10000"/>
              </a:srgbClr>
            </a:outerShdw>
          </a:effectLst>
        </p:spPr>
      </p:sp>
      <p:sp>
        <p:nvSpPr>
          <p:cNvPr id="13" name="Shape 11"/>
          <p:cNvSpPr/>
          <p:nvPr/>
        </p:nvSpPr>
        <p:spPr>
          <a:xfrm>
            <a:off x="4519879" y="4292194"/>
            <a:ext cx="565099" cy="565099"/>
          </a:xfrm>
          <a:prstGeom prst="ellipse">
            <a:avLst/>
          </a:prstGeom>
          <a:solidFill>
            <a:srgbClr val="A26336">
              <a:alpha val="31000"/>
            </a:srgbClr>
          </a:solidFill>
          <a:ln/>
        </p:spPr>
      </p:sp>
      <p:sp>
        <p:nvSpPr>
          <p:cNvPr id="17" name="Text 15"/>
          <p:cNvSpPr/>
          <p:nvPr/>
        </p:nvSpPr>
        <p:spPr>
          <a:xfrm>
            <a:off x="3670402" y="4956048"/>
            <a:ext cx="2232965" cy="329184"/>
          </a:xfrm>
          <a:prstGeom prst="rect">
            <a:avLst/>
          </a:prstGeom>
          <a:noFill/>
          <a:ln/>
        </p:spPr>
        <p:txBody>
          <a:bodyPr wrap="square" rtlCol="0" anchor="t"/>
          <a:lstStyle/>
          <a:p>
            <a:pPr algn="ctr" indent="0" marL="0">
              <a:buNone/>
            </a:pPr>
            <a:r>
              <a:rPr lang="en-US" sz="1400" b="1" dirty="0">
                <a:solidFill>
                  <a:srgbClr val="262626"/>
                </a:solidFill>
                <a:latin typeface="Arial"/>
                <a:ea typeface="Arial"/>
                <a:cs typeface="Arial"/>
              </a:rPr>
              <a:t>SMALL PILOT</a:t>
            </a:r>
          </a:p>
        </p:txBody>
      </p:sp>
      <p:sp>
        <p:nvSpPr>
          <p:cNvPr id="18" name="Text 16"/>
          <p:cNvSpPr/>
          <p:nvPr/>
        </p:nvSpPr>
        <p:spPr>
          <a:xfrm>
            <a:off x="3825850" y="5285232"/>
            <a:ext cx="1920240" cy="731520"/>
          </a:xfrm>
          <a:prstGeom prst="rect">
            <a:avLst/>
          </a:prstGeom>
          <a:noFill/>
          <a:ln/>
        </p:spPr>
        <p:txBody>
          <a:bodyPr wrap="square" rtlCol="0" anchor="t"/>
          <a:lstStyle/>
          <a:p>
            <a:pPr algn="ctr" indent="0" marL="0">
              <a:lnSpc>
                <a:spcPct val="115000"/>
              </a:lnSpc>
              <a:buNone/>
            </a:pPr>
            <a:r>
              <a:rPr lang="en-US" sz="1200" dirty="0">
                <a:solidFill>
                  <a:srgbClr val="808080"/>
                </a:solidFill>
                <a:latin typeface="Calibri"/>
                <a:ea typeface="Calibri"/>
                <a:cs typeface="Calibri"/>
              </a:rPr>
              <a:t>A few volunteers try it first.</a:t>
            </a:r>
          </a:p>
        </p:txBody>
      </p:sp>
      <p:sp>
        <p:nvSpPr>
          <p:cNvPr id="19" name="Shape 17"/>
          <p:cNvSpPr/>
          <p:nvPr/>
        </p:nvSpPr>
        <p:spPr>
          <a:xfrm>
            <a:off x="6273698" y="3983126"/>
            <a:ext cx="2232965" cy="2104949"/>
          </a:xfrm>
          <a:prstGeom prst="roundRect">
            <a:avLst>
              <a:gd name="adj" fmla="val 6950"/>
            </a:avLst>
          </a:prstGeom>
          <a:solidFill>
            <a:srgbClr val="FFFFFF"/>
          </a:solidFill>
          <a:ln w="9525">
            <a:solidFill>
              <a:srgbClr val="A26336"/>
            </a:solidFill>
            <a:prstDash val="solid"/>
          </a:ln>
          <a:effectLst>
            <a:outerShdw sx="100000" sy="100000" kx="0" ky="0" algn="bl" rotWithShape="0" blurRad="114300" dist="50800" dir="5400000">
              <a:srgbClr val="000000">
                <a:alpha val="10000"/>
              </a:srgbClr>
            </a:outerShdw>
          </a:effectLst>
        </p:spPr>
      </p:sp>
      <p:sp>
        <p:nvSpPr>
          <p:cNvPr id="20" name="Shape 18"/>
          <p:cNvSpPr/>
          <p:nvPr/>
        </p:nvSpPr>
        <p:spPr>
          <a:xfrm>
            <a:off x="7123176" y="4292194"/>
            <a:ext cx="565099" cy="565099"/>
          </a:xfrm>
          <a:prstGeom prst="ellipse">
            <a:avLst/>
          </a:prstGeom>
          <a:solidFill>
            <a:srgbClr val="A26336">
              <a:alpha val="31000"/>
            </a:srgbClr>
          </a:solidFill>
          <a:ln/>
        </p:spPr>
      </p:sp>
      <p:sp>
        <p:nvSpPr>
          <p:cNvPr id="23" name="Text 21"/>
          <p:cNvSpPr/>
          <p:nvPr/>
        </p:nvSpPr>
        <p:spPr>
          <a:xfrm>
            <a:off x="6273698" y="4956048"/>
            <a:ext cx="2232965" cy="329184"/>
          </a:xfrm>
          <a:prstGeom prst="rect">
            <a:avLst/>
          </a:prstGeom>
          <a:noFill/>
          <a:ln/>
        </p:spPr>
        <p:txBody>
          <a:bodyPr wrap="square" rtlCol="0" anchor="t"/>
          <a:lstStyle/>
          <a:p>
            <a:pPr algn="ctr" indent="0" marL="0">
              <a:buNone/>
            </a:pPr>
            <a:r>
              <a:rPr lang="en-US" sz="1400" b="1" dirty="0">
                <a:solidFill>
                  <a:srgbClr val="262626"/>
                </a:solidFill>
                <a:latin typeface="Arial"/>
                <a:ea typeface="Arial"/>
                <a:cs typeface="Arial"/>
              </a:rPr>
              <a:t>CHECK AND FIX</a:t>
            </a:r>
          </a:p>
        </p:txBody>
      </p:sp>
      <p:sp>
        <p:nvSpPr>
          <p:cNvPr id="24" name="Text 22"/>
          <p:cNvSpPr/>
          <p:nvPr/>
        </p:nvSpPr>
        <p:spPr>
          <a:xfrm>
            <a:off x="6429146" y="5285232"/>
            <a:ext cx="1920240" cy="731520"/>
          </a:xfrm>
          <a:prstGeom prst="rect">
            <a:avLst/>
          </a:prstGeom>
          <a:noFill/>
          <a:ln/>
        </p:spPr>
        <p:txBody>
          <a:bodyPr wrap="square" rtlCol="0" anchor="t"/>
          <a:lstStyle/>
          <a:p>
            <a:pPr algn="ctr" indent="0" marL="0">
              <a:lnSpc>
                <a:spcPct val="115000"/>
              </a:lnSpc>
              <a:buNone/>
            </a:pPr>
            <a:r>
              <a:rPr lang="en-US" sz="1200" dirty="0">
                <a:solidFill>
                  <a:srgbClr val="808080"/>
                </a:solidFill>
                <a:latin typeface="Calibri"/>
                <a:ea typeface="Calibri"/>
                <a:cs typeface="Calibri"/>
              </a:rPr>
              <a:t>We check the results and fix what's broken.</a:t>
            </a:r>
          </a:p>
        </p:txBody>
      </p:sp>
      <p:sp>
        <p:nvSpPr>
          <p:cNvPr id="25" name="Shape 23"/>
          <p:cNvSpPr/>
          <p:nvPr/>
        </p:nvSpPr>
        <p:spPr>
          <a:xfrm>
            <a:off x="8883396" y="3983126"/>
            <a:ext cx="2232965" cy="2104949"/>
          </a:xfrm>
          <a:prstGeom prst="roundRect">
            <a:avLst>
              <a:gd name="adj" fmla="val 6950"/>
            </a:avLst>
          </a:prstGeom>
          <a:solidFill>
            <a:srgbClr val="FFFFFF"/>
          </a:solidFill>
          <a:ln w="9525">
            <a:solidFill>
              <a:srgbClr val="A26336"/>
            </a:solidFill>
            <a:prstDash val="solid"/>
          </a:ln>
          <a:effectLst>
            <a:outerShdw sx="100000" sy="100000" kx="0" ky="0" algn="bl" rotWithShape="0" blurRad="114300" dist="50800" dir="5400000">
              <a:srgbClr val="000000">
                <a:alpha val="10000"/>
              </a:srgbClr>
            </a:outerShdw>
          </a:effectLst>
        </p:spPr>
      </p:sp>
      <p:sp>
        <p:nvSpPr>
          <p:cNvPr id="26" name="Shape 24"/>
          <p:cNvSpPr/>
          <p:nvPr/>
        </p:nvSpPr>
        <p:spPr>
          <a:xfrm>
            <a:off x="9732874" y="4292194"/>
            <a:ext cx="565099" cy="565099"/>
          </a:xfrm>
          <a:prstGeom prst="ellipse">
            <a:avLst/>
          </a:prstGeom>
          <a:solidFill>
            <a:srgbClr val="A26336">
              <a:alpha val="31000"/>
            </a:srgbClr>
          </a:solidFill>
          <a:ln/>
        </p:spPr>
      </p:sp>
      <p:sp>
        <p:nvSpPr>
          <p:cNvPr id="30" name="Text 28"/>
          <p:cNvSpPr/>
          <p:nvPr/>
        </p:nvSpPr>
        <p:spPr>
          <a:xfrm>
            <a:off x="8883396" y="4956048"/>
            <a:ext cx="2232965" cy="329184"/>
          </a:xfrm>
          <a:prstGeom prst="rect">
            <a:avLst/>
          </a:prstGeom>
          <a:noFill/>
          <a:ln/>
        </p:spPr>
        <p:txBody>
          <a:bodyPr wrap="square" rtlCol="0" anchor="t"/>
          <a:lstStyle/>
          <a:p>
            <a:pPr algn="ctr" indent="0" marL="0">
              <a:buNone/>
            </a:pPr>
            <a:r>
              <a:rPr lang="en-US" sz="1400" b="1" dirty="0">
                <a:solidFill>
                  <a:srgbClr val="262626"/>
                </a:solidFill>
                <a:latin typeface="Arial"/>
                <a:ea typeface="Arial"/>
                <a:cs typeface="Arial"/>
              </a:rPr>
              <a:t>THEN ADD MORE</a:t>
            </a:r>
          </a:p>
        </p:txBody>
      </p:sp>
      <p:sp>
        <p:nvSpPr>
          <p:cNvPr id="31" name="Text 29"/>
          <p:cNvSpPr/>
          <p:nvPr/>
        </p:nvSpPr>
        <p:spPr>
          <a:xfrm>
            <a:off x="9038844" y="5285232"/>
            <a:ext cx="1920240" cy="731520"/>
          </a:xfrm>
          <a:prstGeom prst="rect">
            <a:avLst/>
          </a:prstGeom>
          <a:noFill/>
          <a:ln/>
        </p:spPr>
        <p:txBody>
          <a:bodyPr wrap="square" rtlCol="0" anchor="t"/>
          <a:lstStyle/>
          <a:p>
            <a:pPr algn="ctr" indent="0" marL="0">
              <a:lnSpc>
                <a:spcPct val="115000"/>
              </a:lnSpc>
              <a:buNone/>
            </a:pPr>
            <a:r>
              <a:rPr lang="en-US" sz="1200" dirty="0">
                <a:solidFill>
                  <a:srgbClr val="808080"/>
                </a:solidFill>
                <a:latin typeface="Calibri"/>
                <a:ea typeface="Calibri"/>
                <a:cs typeface="Calibri"/>
              </a:rPr>
              <a:t>We add the next task only when the first one works.</a:t>
            </a:r>
          </a:p>
        </p:txBody>
      </p:sp>
      <p:sp>
        <p:nvSpPr>
          <p:cNvPr id="430" name="Step 1 number"/>
          <p:cNvSpPr/>
          <p:nvPr/>
        </p:nvSpPr>
        <p:spPr>
          <a:xfrm>
            <a:off x="1923898" y="4292194"/>
            <a:ext cx="565099" cy="565099"/>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1</a:t>
            </a:r>
          </a:p>
        </p:txBody>
      </p:sp>
      <p:sp>
        <p:nvSpPr>
          <p:cNvPr id="431" name="Step 2 number"/>
          <p:cNvSpPr/>
          <p:nvPr/>
        </p:nvSpPr>
        <p:spPr>
          <a:xfrm>
            <a:off x="4519879" y="4292194"/>
            <a:ext cx="565099" cy="565099"/>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2</a:t>
            </a:r>
          </a:p>
        </p:txBody>
      </p:sp>
      <p:sp>
        <p:nvSpPr>
          <p:cNvPr id="432" name="Step 3 number"/>
          <p:cNvSpPr/>
          <p:nvPr/>
        </p:nvSpPr>
        <p:spPr>
          <a:xfrm>
            <a:off x="7123176" y="4292194"/>
            <a:ext cx="565099" cy="565099"/>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3</a:t>
            </a:r>
          </a:p>
        </p:txBody>
      </p:sp>
      <p:sp>
        <p:nvSpPr>
          <p:cNvPr id="433" name="Step 4 number"/>
          <p:cNvSpPr/>
          <p:nvPr/>
        </p:nvSpPr>
        <p:spPr>
          <a:xfrm>
            <a:off x="9732874" y="4292194"/>
            <a:ext cx="565099" cy="565099"/>
          </a:xfrm>
          <a:prstGeom prst="ellipse">
            <a:avLst/>
          </a:prstGeom>
          <a:solidFill>
            <a:srgbClr val="B45A38"/>
          </a:solidFill>
          <a:ln>
            <a:noFill/>
          </a:ln>
        </p:spPr>
        <p:txBody>
          <a:bodyPr wrap="square" rtlCol="0" anchor="ctr" lIns="0" tIns="0" rIns="0" bIns="0"/>
          <a:lstStyle/>
          <a:p>
            <a:pPr algn="ctr" indent="0" marL="0">
              <a:buNone/>
            </a:pPr>
            <a:r>
              <a:rPr lang="en-US" sz="1800" b="1" dirty="0">
                <a:solidFill>
                  <a:srgbClr val="FFFFFF"/>
                </a:solidFill>
                <a:latin typeface="Arial"/>
                <a:ea typeface="Arial"/>
                <a:cs typeface="Arial"/>
              </a:rPr>
              <a:t>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237744"/>
          </a:xfrm>
          <a:prstGeom prst="rect">
            <a:avLst/>
          </a:prstGeom>
          <a:solidFill>
            <a:srgbClr val="8C8C8C"/>
          </a:solidFill>
          <a:ln/>
        </p:spPr>
      </p:sp>
      <p:sp>
        <p:nvSpPr>
          <p:cNvPr id="3" name="Shape 1"/>
          <p:cNvSpPr/>
          <p:nvPr/>
        </p:nvSpPr>
        <p:spPr>
          <a:xfrm>
            <a:off x="0" y="228600"/>
            <a:ext cx="12191695" cy="237744"/>
          </a:xfrm>
          <a:prstGeom prst="rect">
            <a:avLst/>
          </a:prstGeom>
          <a:solidFill>
            <a:srgbClr val="8A8A8A"/>
          </a:solidFill>
          <a:ln/>
        </p:spPr>
      </p:sp>
      <p:sp>
        <p:nvSpPr>
          <p:cNvPr id="4" name="Shape 2"/>
          <p:cNvSpPr/>
          <p:nvPr/>
        </p:nvSpPr>
        <p:spPr>
          <a:xfrm>
            <a:off x="0" y="457200"/>
            <a:ext cx="12191695" cy="237744"/>
          </a:xfrm>
          <a:prstGeom prst="rect">
            <a:avLst/>
          </a:prstGeom>
          <a:solidFill>
            <a:srgbClr val="888888"/>
          </a:solidFill>
          <a:ln/>
        </p:spPr>
      </p:sp>
      <p:sp>
        <p:nvSpPr>
          <p:cNvPr id="5" name="Shape 3"/>
          <p:cNvSpPr/>
          <p:nvPr/>
        </p:nvSpPr>
        <p:spPr>
          <a:xfrm>
            <a:off x="0" y="685800"/>
            <a:ext cx="12191695" cy="237744"/>
          </a:xfrm>
          <a:prstGeom prst="rect">
            <a:avLst/>
          </a:prstGeom>
          <a:solidFill>
            <a:srgbClr val="878787"/>
          </a:solidFill>
          <a:ln/>
        </p:spPr>
      </p:sp>
      <p:sp>
        <p:nvSpPr>
          <p:cNvPr id="6" name="Shape 4"/>
          <p:cNvSpPr/>
          <p:nvPr/>
        </p:nvSpPr>
        <p:spPr>
          <a:xfrm>
            <a:off x="0" y="914400"/>
            <a:ext cx="12191695" cy="237744"/>
          </a:xfrm>
          <a:prstGeom prst="rect">
            <a:avLst/>
          </a:prstGeom>
          <a:solidFill>
            <a:srgbClr val="858585"/>
          </a:solidFill>
          <a:ln/>
        </p:spPr>
      </p:sp>
      <p:sp>
        <p:nvSpPr>
          <p:cNvPr id="7" name="Shape 5"/>
          <p:cNvSpPr/>
          <p:nvPr/>
        </p:nvSpPr>
        <p:spPr>
          <a:xfrm>
            <a:off x="0" y="1143000"/>
            <a:ext cx="12191695" cy="237744"/>
          </a:xfrm>
          <a:prstGeom prst="rect">
            <a:avLst/>
          </a:prstGeom>
          <a:solidFill>
            <a:srgbClr val="838383"/>
          </a:solidFill>
          <a:ln/>
        </p:spPr>
      </p:sp>
      <p:sp>
        <p:nvSpPr>
          <p:cNvPr id="8" name="Shape 6"/>
          <p:cNvSpPr/>
          <p:nvPr/>
        </p:nvSpPr>
        <p:spPr>
          <a:xfrm>
            <a:off x="0" y="1371600"/>
            <a:ext cx="12191695" cy="237744"/>
          </a:xfrm>
          <a:prstGeom prst="rect">
            <a:avLst/>
          </a:prstGeom>
          <a:solidFill>
            <a:srgbClr val="818181"/>
          </a:solidFill>
          <a:ln/>
        </p:spPr>
      </p:sp>
      <p:sp>
        <p:nvSpPr>
          <p:cNvPr id="9" name="Shape 7"/>
          <p:cNvSpPr/>
          <p:nvPr/>
        </p:nvSpPr>
        <p:spPr>
          <a:xfrm>
            <a:off x="0" y="1600200"/>
            <a:ext cx="12191695" cy="237744"/>
          </a:xfrm>
          <a:prstGeom prst="rect">
            <a:avLst/>
          </a:prstGeom>
          <a:solidFill>
            <a:srgbClr val="808080"/>
          </a:solidFill>
          <a:ln/>
        </p:spPr>
      </p:sp>
      <p:sp>
        <p:nvSpPr>
          <p:cNvPr id="10" name="Shape 8"/>
          <p:cNvSpPr/>
          <p:nvPr/>
        </p:nvSpPr>
        <p:spPr>
          <a:xfrm>
            <a:off x="0" y="1828800"/>
            <a:ext cx="12191695" cy="237744"/>
          </a:xfrm>
          <a:prstGeom prst="rect">
            <a:avLst/>
          </a:prstGeom>
          <a:solidFill>
            <a:srgbClr val="7E7E7E"/>
          </a:solidFill>
          <a:ln/>
        </p:spPr>
      </p:sp>
      <p:sp>
        <p:nvSpPr>
          <p:cNvPr id="11" name="Shape 9"/>
          <p:cNvSpPr/>
          <p:nvPr/>
        </p:nvSpPr>
        <p:spPr>
          <a:xfrm>
            <a:off x="0" y="2057400"/>
            <a:ext cx="12191695" cy="237744"/>
          </a:xfrm>
          <a:prstGeom prst="rect">
            <a:avLst/>
          </a:prstGeom>
          <a:solidFill>
            <a:srgbClr val="7C7C7C"/>
          </a:solidFill>
          <a:ln/>
        </p:spPr>
      </p:sp>
      <p:sp>
        <p:nvSpPr>
          <p:cNvPr id="12" name="Shape 10"/>
          <p:cNvSpPr/>
          <p:nvPr/>
        </p:nvSpPr>
        <p:spPr>
          <a:xfrm>
            <a:off x="0" y="2286000"/>
            <a:ext cx="12191695" cy="237744"/>
          </a:xfrm>
          <a:prstGeom prst="rect">
            <a:avLst/>
          </a:prstGeom>
          <a:solidFill>
            <a:srgbClr val="7A7A7A"/>
          </a:solidFill>
          <a:ln/>
        </p:spPr>
      </p:sp>
      <p:sp>
        <p:nvSpPr>
          <p:cNvPr id="13" name="Shape 11"/>
          <p:cNvSpPr/>
          <p:nvPr/>
        </p:nvSpPr>
        <p:spPr>
          <a:xfrm>
            <a:off x="0" y="2514600"/>
            <a:ext cx="12191695" cy="237744"/>
          </a:xfrm>
          <a:prstGeom prst="rect">
            <a:avLst/>
          </a:prstGeom>
          <a:solidFill>
            <a:srgbClr val="797979"/>
          </a:solidFill>
          <a:ln/>
        </p:spPr>
      </p:sp>
      <p:sp>
        <p:nvSpPr>
          <p:cNvPr id="14" name="Shape 12"/>
          <p:cNvSpPr/>
          <p:nvPr/>
        </p:nvSpPr>
        <p:spPr>
          <a:xfrm>
            <a:off x="0" y="2743200"/>
            <a:ext cx="12191695" cy="237744"/>
          </a:xfrm>
          <a:prstGeom prst="rect">
            <a:avLst/>
          </a:prstGeom>
          <a:solidFill>
            <a:srgbClr val="777777"/>
          </a:solidFill>
          <a:ln/>
        </p:spPr>
      </p:sp>
      <p:sp>
        <p:nvSpPr>
          <p:cNvPr id="15" name="Shape 13"/>
          <p:cNvSpPr/>
          <p:nvPr/>
        </p:nvSpPr>
        <p:spPr>
          <a:xfrm>
            <a:off x="0" y="2971800"/>
            <a:ext cx="12191695" cy="237744"/>
          </a:xfrm>
          <a:prstGeom prst="rect">
            <a:avLst/>
          </a:prstGeom>
          <a:solidFill>
            <a:srgbClr val="757575"/>
          </a:solidFill>
          <a:ln/>
        </p:spPr>
      </p:sp>
      <p:sp>
        <p:nvSpPr>
          <p:cNvPr id="16" name="Shape 14"/>
          <p:cNvSpPr/>
          <p:nvPr/>
        </p:nvSpPr>
        <p:spPr>
          <a:xfrm>
            <a:off x="0" y="3200400"/>
            <a:ext cx="12191695" cy="237744"/>
          </a:xfrm>
          <a:prstGeom prst="rect">
            <a:avLst/>
          </a:prstGeom>
          <a:solidFill>
            <a:srgbClr val="737373"/>
          </a:solidFill>
          <a:ln/>
        </p:spPr>
      </p:sp>
      <p:sp>
        <p:nvSpPr>
          <p:cNvPr id="17" name="Shape 15"/>
          <p:cNvSpPr/>
          <p:nvPr/>
        </p:nvSpPr>
        <p:spPr>
          <a:xfrm>
            <a:off x="0" y="3429000"/>
            <a:ext cx="12191695" cy="237744"/>
          </a:xfrm>
          <a:prstGeom prst="rect">
            <a:avLst/>
          </a:prstGeom>
          <a:solidFill>
            <a:srgbClr val="727272"/>
          </a:solidFill>
          <a:ln/>
        </p:spPr>
      </p:sp>
      <p:sp>
        <p:nvSpPr>
          <p:cNvPr id="18" name="Shape 16"/>
          <p:cNvSpPr/>
          <p:nvPr/>
        </p:nvSpPr>
        <p:spPr>
          <a:xfrm>
            <a:off x="0" y="3657600"/>
            <a:ext cx="12191695" cy="237744"/>
          </a:xfrm>
          <a:prstGeom prst="rect">
            <a:avLst/>
          </a:prstGeom>
          <a:solidFill>
            <a:srgbClr val="707070"/>
          </a:solidFill>
          <a:ln/>
        </p:spPr>
      </p:sp>
      <p:sp>
        <p:nvSpPr>
          <p:cNvPr id="19" name="Shape 17"/>
          <p:cNvSpPr/>
          <p:nvPr/>
        </p:nvSpPr>
        <p:spPr>
          <a:xfrm>
            <a:off x="0" y="3886200"/>
            <a:ext cx="12191695" cy="237744"/>
          </a:xfrm>
          <a:prstGeom prst="rect">
            <a:avLst/>
          </a:prstGeom>
          <a:solidFill>
            <a:srgbClr val="6E6E6E"/>
          </a:solidFill>
          <a:ln/>
        </p:spPr>
      </p:sp>
      <p:sp>
        <p:nvSpPr>
          <p:cNvPr id="20" name="Shape 18"/>
          <p:cNvSpPr/>
          <p:nvPr/>
        </p:nvSpPr>
        <p:spPr>
          <a:xfrm>
            <a:off x="0" y="4114800"/>
            <a:ext cx="12191695" cy="237744"/>
          </a:xfrm>
          <a:prstGeom prst="rect">
            <a:avLst/>
          </a:prstGeom>
          <a:solidFill>
            <a:srgbClr val="6C6C6C"/>
          </a:solidFill>
          <a:ln/>
        </p:spPr>
      </p:sp>
      <p:sp>
        <p:nvSpPr>
          <p:cNvPr id="21" name="Shape 19"/>
          <p:cNvSpPr/>
          <p:nvPr/>
        </p:nvSpPr>
        <p:spPr>
          <a:xfrm>
            <a:off x="0" y="4343400"/>
            <a:ext cx="12191695" cy="237744"/>
          </a:xfrm>
          <a:prstGeom prst="rect">
            <a:avLst/>
          </a:prstGeom>
          <a:solidFill>
            <a:srgbClr val="6B6B6B"/>
          </a:solidFill>
          <a:ln/>
        </p:spPr>
      </p:sp>
      <p:sp>
        <p:nvSpPr>
          <p:cNvPr id="22" name="Shape 20"/>
          <p:cNvSpPr/>
          <p:nvPr/>
        </p:nvSpPr>
        <p:spPr>
          <a:xfrm>
            <a:off x="0" y="4572000"/>
            <a:ext cx="12191695" cy="237744"/>
          </a:xfrm>
          <a:prstGeom prst="rect">
            <a:avLst/>
          </a:prstGeom>
          <a:solidFill>
            <a:srgbClr val="696969"/>
          </a:solidFill>
          <a:ln/>
        </p:spPr>
      </p:sp>
      <p:sp>
        <p:nvSpPr>
          <p:cNvPr id="23" name="Shape 21"/>
          <p:cNvSpPr/>
          <p:nvPr/>
        </p:nvSpPr>
        <p:spPr>
          <a:xfrm>
            <a:off x="0" y="4800600"/>
            <a:ext cx="12191695" cy="237744"/>
          </a:xfrm>
          <a:prstGeom prst="rect">
            <a:avLst/>
          </a:prstGeom>
          <a:solidFill>
            <a:srgbClr val="676767"/>
          </a:solidFill>
          <a:ln/>
        </p:spPr>
      </p:sp>
      <p:sp>
        <p:nvSpPr>
          <p:cNvPr id="24" name="Shape 22"/>
          <p:cNvSpPr/>
          <p:nvPr/>
        </p:nvSpPr>
        <p:spPr>
          <a:xfrm>
            <a:off x="0" y="5029200"/>
            <a:ext cx="12191695" cy="237744"/>
          </a:xfrm>
          <a:prstGeom prst="rect">
            <a:avLst/>
          </a:prstGeom>
          <a:solidFill>
            <a:srgbClr val="656565"/>
          </a:solidFill>
          <a:ln/>
        </p:spPr>
      </p:sp>
      <p:sp>
        <p:nvSpPr>
          <p:cNvPr id="25" name="Shape 23"/>
          <p:cNvSpPr/>
          <p:nvPr/>
        </p:nvSpPr>
        <p:spPr>
          <a:xfrm>
            <a:off x="0" y="5257800"/>
            <a:ext cx="12191695" cy="237744"/>
          </a:xfrm>
          <a:prstGeom prst="rect">
            <a:avLst/>
          </a:prstGeom>
          <a:solidFill>
            <a:srgbClr val="646464"/>
          </a:solidFill>
          <a:ln/>
        </p:spPr>
      </p:sp>
      <p:sp>
        <p:nvSpPr>
          <p:cNvPr id="26" name="Shape 24"/>
          <p:cNvSpPr/>
          <p:nvPr/>
        </p:nvSpPr>
        <p:spPr>
          <a:xfrm>
            <a:off x="0" y="5486400"/>
            <a:ext cx="12191695" cy="237744"/>
          </a:xfrm>
          <a:prstGeom prst="rect">
            <a:avLst/>
          </a:prstGeom>
          <a:solidFill>
            <a:srgbClr val="626262"/>
          </a:solidFill>
          <a:ln/>
        </p:spPr>
      </p:sp>
      <p:sp>
        <p:nvSpPr>
          <p:cNvPr id="27" name="Shape 25"/>
          <p:cNvSpPr/>
          <p:nvPr/>
        </p:nvSpPr>
        <p:spPr>
          <a:xfrm>
            <a:off x="0" y="5715000"/>
            <a:ext cx="12191695" cy="237744"/>
          </a:xfrm>
          <a:prstGeom prst="rect">
            <a:avLst/>
          </a:prstGeom>
          <a:solidFill>
            <a:srgbClr val="606060"/>
          </a:solidFill>
          <a:ln/>
        </p:spPr>
      </p:sp>
      <p:sp>
        <p:nvSpPr>
          <p:cNvPr id="28" name="Shape 26"/>
          <p:cNvSpPr/>
          <p:nvPr/>
        </p:nvSpPr>
        <p:spPr>
          <a:xfrm>
            <a:off x="0" y="5943600"/>
            <a:ext cx="12191695" cy="237744"/>
          </a:xfrm>
          <a:prstGeom prst="rect">
            <a:avLst/>
          </a:prstGeom>
          <a:solidFill>
            <a:srgbClr val="5E5E5E"/>
          </a:solidFill>
          <a:ln/>
        </p:spPr>
      </p:sp>
      <p:sp>
        <p:nvSpPr>
          <p:cNvPr id="29" name="Shape 27"/>
          <p:cNvSpPr/>
          <p:nvPr/>
        </p:nvSpPr>
        <p:spPr>
          <a:xfrm>
            <a:off x="0" y="6172200"/>
            <a:ext cx="12191695" cy="237744"/>
          </a:xfrm>
          <a:prstGeom prst="rect">
            <a:avLst/>
          </a:prstGeom>
          <a:solidFill>
            <a:srgbClr val="5D5D5D"/>
          </a:solidFill>
          <a:ln/>
        </p:spPr>
      </p:sp>
      <p:sp>
        <p:nvSpPr>
          <p:cNvPr id="30" name="Shape 28"/>
          <p:cNvSpPr/>
          <p:nvPr/>
        </p:nvSpPr>
        <p:spPr>
          <a:xfrm>
            <a:off x="0" y="6400800"/>
            <a:ext cx="12191695" cy="237744"/>
          </a:xfrm>
          <a:prstGeom prst="rect">
            <a:avLst/>
          </a:prstGeom>
          <a:solidFill>
            <a:srgbClr val="5B5B5B"/>
          </a:solidFill>
          <a:ln/>
        </p:spPr>
      </p:sp>
      <p:sp>
        <p:nvSpPr>
          <p:cNvPr id="31" name="Shape 29"/>
          <p:cNvSpPr/>
          <p:nvPr/>
        </p:nvSpPr>
        <p:spPr>
          <a:xfrm>
            <a:off x="0" y="6629400"/>
            <a:ext cx="12191695" cy="237744"/>
          </a:xfrm>
          <a:prstGeom prst="rect">
            <a:avLst/>
          </a:prstGeom>
          <a:solidFill>
            <a:srgbClr val="595959"/>
          </a:solidFill>
          <a:ln/>
        </p:spPr>
      </p:sp>
      <p:sp>
        <p:nvSpPr>
          <p:cNvPr id="32" name="Text 30"/>
          <p:cNvSpPr/>
          <p:nvPr/>
        </p:nvSpPr>
        <p:spPr>
          <a:xfrm>
            <a:off x="7178040" y="2514600"/>
            <a:ext cx="4389120" cy="1051560"/>
          </a:xfrm>
          <a:prstGeom prst="rect">
            <a:avLst/>
          </a:prstGeom>
          <a:noFill/>
          <a:ln/>
        </p:spPr>
        <p:txBody>
          <a:bodyPr wrap="square" rtlCol="0" anchor="ctr"/>
          <a:lstStyle/>
          <a:p>
            <a:pPr algn="l" indent="0" marL="0">
              <a:buNone/>
            </a:pPr>
            <a:r>
              <a:rPr lang="en-US" sz="6000" dirty="0" b="1">
                <a:solidFill>
                  <a:srgbClr val="FFFFFF"/>
                </a:solidFill>
                <a:latin typeface="Arial"/>
                <a:ea typeface="Arial"/>
                <a:cs typeface="Arial"/>
              </a:rPr>
              <a:t>Questions?</a:t>
            </a:r>
          </a:p>
        </p:txBody>
      </p:sp>
      <p:sp>
        <p:nvSpPr>
          <p:cNvPr id="33" name="Shape 31"/>
          <p:cNvSpPr/>
          <p:nvPr/>
        </p:nvSpPr>
        <p:spPr>
          <a:xfrm>
            <a:off x="7269480" y="3703320"/>
            <a:ext cx="0" cy="548640"/>
          </a:xfrm>
          <a:prstGeom prst="line">
            <a:avLst/>
          </a:prstGeom>
          <a:noFill/>
          <a:ln w="12700">
            <a:solidFill>
              <a:srgbClr val="FFFFFF"/>
            </a:solidFill>
            <a:prstDash val="solid"/>
          </a:ln>
        </p:spPr>
      </p:sp>
      <p:sp>
        <p:nvSpPr>
          <p:cNvPr id="34" name="Text 32"/>
          <p:cNvSpPr/>
          <p:nvPr/>
        </p:nvSpPr>
        <p:spPr>
          <a:xfrm>
            <a:off x="7452360" y="3657600"/>
            <a:ext cx="4023360" cy="640080"/>
          </a:xfrm>
          <a:prstGeom prst="rect">
            <a:avLst/>
          </a:prstGeom>
          <a:noFill/>
          <a:ln/>
        </p:spPr>
        <p:txBody>
          <a:bodyPr wrap="square" rtlCol="0" anchor="ctr"/>
          <a:lstStyle/>
          <a:p>
            <a:pPr algn="l" indent="0" marL="0">
              <a:lnSpc>
                <a:spcPct val="120000"/>
              </a:lnSpc>
              <a:buNone/>
            </a:pPr>
            <a:r>
              <a:rPr lang="en-US" sz="1400" dirty="0">
                <a:solidFill>
                  <a:srgbClr val="FFFFFF"/>
                </a:solidFill>
                <a:latin typeface="Arial"/>
                <a:ea typeface="Arial"/>
                <a:cs typeface="Arial"/>
              </a:rPr>
              <a:t>Ask anything. There are no silly questions here.</a:t>
            </a:r>
          </a:p>
        </p:txBody>
      </p:sp>
      <p:sp>
        <p:nvSpPr>
          <p:cNvPr id="440" name="Your part title"/>
          <p:cNvSpPr/>
          <p:nvPr/>
        </p:nvSpPr>
        <p:spPr>
          <a:xfrm>
            <a:off x="914400" y="1463040"/>
            <a:ext cx="5029200" cy="822960"/>
          </a:xfrm>
          <a:prstGeom prst="rect">
            <a:avLst/>
          </a:prstGeom>
          <a:noFill/>
          <a:ln>
            <a:noFill/>
          </a:ln>
        </p:spPr>
        <p:txBody>
          <a:bodyPr wrap="square" rtlCol="0" anchor="ctr" lIns="0" tIns="0" rIns="0" bIns="0"/>
          <a:lstStyle/>
          <a:p>
            <a:pPr algn="l" indent="0" marL="0">
              <a:buNone/>
            </a:pPr>
            <a:r>
              <a:rPr lang="en-US" sz="4000" dirty="0" b="1">
                <a:solidFill>
                  <a:srgbClr val="FFFFFF"/>
                </a:solidFill>
                <a:latin typeface="Arial"/>
                <a:ea typeface="Arial"/>
                <a:cs typeface="Arial"/>
              </a:rPr>
              <a:t>Your part</a:t>
            </a:r>
          </a:p>
        </p:txBody>
      </p:sp>
      <p:sp>
        <p:nvSpPr>
          <p:cNvPr id="441" name="Your part rule"/>
          <p:cNvSpPr/>
          <p:nvPr/>
        </p:nvSpPr>
        <p:spPr>
          <a:xfrm>
            <a:off x="914400" y="2423160"/>
            <a:ext cx="1045159" cy="45720"/>
          </a:xfrm>
          <a:prstGeom prst="rect">
            <a:avLst/>
          </a:prstGeom>
          <a:solidFill>
            <a:srgbClr val="B45A38"/>
          </a:solidFill>
          <a:ln>
            <a:noFill/>
          </a:ln>
        </p:spPr>
      </p:sp>
      <p:sp>
        <p:nvSpPr>
          <p:cNvPr id="442" name="Part number 1"/>
          <p:cNvSpPr/>
          <p:nvPr/>
        </p:nvSpPr>
        <p:spPr>
          <a:xfrm>
            <a:off x="914400" y="2743200"/>
            <a:ext cx="457200" cy="457200"/>
          </a:xfrm>
          <a:prstGeom prst="ellipse">
            <a:avLst/>
          </a:prstGeom>
          <a:solidFill>
            <a:srgbClr val="B45A38"/>
          </a:solidFill>
          <a:ln>
            <a:noFill/>
          </a:ln>
        </p:spPr>
        <p:txBody>
          <a:bodyPr wrap="square" rtlCol="0" anchor="ctr" lIns="0" tIns="0" rIns="0" bIns="0"/>
          <a:lstStyle/>
          <a:p>
            <a:pPr algn="ctr" indent="0" marL="0">
              <a:buNone/>
            </a:pPr>
            <a:r>
              <a:rPr lang="en-US" sz="1400" b="1" dirty="0">
                <a:solidFill>
                  <a:srgbClr val="FFFFFF"/>
                </a:solidFill>
                <a:latin typeface="Arial"/>
                <a:ea typeface="Arial"/>
                <a:cs typeface="Arial"/>
              </a:rPr>
              <a:t>1</a:t>
            </a:r>
          </a:p>
        </p:txBody>
      </p:sp>
      <p:sp>
        <p:nvSpPr>
          <p:cNvPr id="443" name="Part text 1"/>
          <p:cNvSpPr/>
          <p:nvPr/>
        </p:nvSpPr>
        <p:spPr>
          <a:xfrm>
            <a:off x="1554480" y="2743200"/>
            <a:ext cx="4389120" cy="457200"/>
          </a:xfrm>
          <a:prstGeom prst="rect">
            <a:avLst/>
          </a:prstGeom>
          <a:noFill/>
          <a:ln>
            <a:noFill/>
          </a:ln>
        </p:spPr>
        <p:txBody>
          <a:bodyPr wrap="square" rtlCol="0" anchor="ctr" lIns="0" tIns="0" rIns="0" bIns="0"/>
          <a:lstStyle/>
          <a:p>
            <a:pPr algn="l" indent="0" marL="0">
              <a:buNone/>
            </a:pPr>
            <a:r>
              <a:rPr lang="en-US" sz="2000" dirty="0">
                <a:solidFill>
                  <a:srgbClr val="FFFFFF"/>
                </a:solidFill>
                <a:latin typeface="Calibri"/>
                <a:ea typeface="Calibri"/>
                <a:cs typeface="Calibri"/>
              </a:rPr>
              <a:t>Try it</a:t>
            </a:r>
          </a:p>
        </p:txBody>
      </p:sp>
      <p:sp>
        <p:nvSpPr>
          <p:cNvPr id="444" name="Part number 2"/>
          <p:cNvSpPr/>
          <p:nvPr/>
        </p:nvSpPr>
        <p:spPr>
          <a:xfrm>
            <a:off x="914400" y="3401568"/>
            <a:ext cx="457200" cy="457200"/>
          </a:xfrm>
          <a:prstGeom prst="ellipse">
            <a:avLst/>
          </a:prstGeom>
          <a:solidFill>
            <a:srgbClr val="B45A38"/>
          </a:solidFill>
          <a:ln>
            <a:noFill/>
          </a:ln>
        </p:spPr>
        <p:txBody>
          <a:bodyPr wrap="square" rtlCol="0" anchor="ctr" lIns="0" tIns="0" rIns="0" bIns="0"/>
          <a:lstStyle/>
          <a:p>
            <a:pPr algn="ctr" indent="0" marL="0">
              <a:buNone/>
            </a:pPr>
            <a:r>
              <a:rPr lang="en-US" sz="1400" b="1" dirty="0">
                <a:solidFill>
                  <a:srgbClr val="FFFFFF"/>
                </a:solidFill>
                <a:latin typeface="Arial"/>
                <a:ea typeface="Arial"/>
                <a:cs typeface="Arial"/>
              </a:rPr>
              <a:t>2</a:t>
            </a:r>
          </a:p>
        </p:txBody>
      </p:sp>
      <p:sp>
        <p:nvSpPr>
          <p:cNvPr id="445" name="Part text 2"/>
          <p:cNvSpPr/>
          <p:nvPr/>
        </p:nvSpPr>
        <p:spPr>
          <a:xfrm>
            <a:off x="1554480" y="3401568"/>
            <a:ext cx="4389120" cy="457200"/>
          </a:xfrm>
          <a:prstGeom prst="rect">
            <a:avLst/>
          </a:prstGeom>
          <a:noFill/>
          <a:ln>
            <a:noFill/>
          </a:ln>
        </p:spPr>
        <p:txBody>
          <a:bodyPr wrap="square" rtlCol="0" anchor="ctr" lIns="0" tIns="0" rIns="0" bIns="0"/>
          <a:lstStyle/>
          <a:p>
            <a:pPr algn="l" indent="0" marL="0">
              <a:buNone/>
            </a:pPr>
            <a:r>
              <a:rPr lang="en-US" sz="2000" dirty="0">
                <a:solidFill>
                  <a:srgbClr val="FFFFFF"/>
                </a:solidFill>
                <a:latin typeface="Calibri"/>
                <a:ea typeface="Calibri"/>
                <a:cs typeface="Calibri"/>
              </a:rPr>
              <a:t>Tell us what's broken</a:t>
            </a:r>
          </a:p>
        </p:txBody>
      </p:sp>
      <p:sp>
        <p:nvSpPr>
          <p:cNvPr id="446" name="Part number 3"/>
          <p:cNvSpPr/>
          <p:nvPr/>
        </p:nvSpPr>
        <p:spPr>
          <a:xfrm>
            <a:off x="914400" y="4059936"/>
            <a:ext cx="457200" cy="457200"/>
          </a:xfrm>
          <a:prstGeom prst="ellipse">
            <a:avLst/>
          </a:prstGeom>
          <a:solidFill>
            <a:srgbClr val="B45A38"/>
          </a:solidFill>
          <a:ln>
            <a:noFill/>
          </a:ln>
        </p:spPr>
        <p:txBody>
          <a:bodyPr wrap="square" rtlCol="0" anchor="ctr" lIns="0" tIns="0" rIns="0" bIns="0"/>
          <a:lstStyle/>
          <a:p>
            <a:pPr algn="ctr" indent="0" marL="0">
              <a:buNone/>
            </a:pPr>
            <a:r>
              <a:rPr lang="en-US" sz="1400" b="1" dirty="0">
                <a:solidFill>
                  <a:srgbClr val="FFFFFF"/>
                </a:solidFill>
                <a:latin typeface="Arial"/>
                <a:ea typeface="Arial"/>
                <a:cs typeface="Arial"/>
              </a:rPr>
              <a:t>3</a:t>
            </a:r>
          </a:p>
        </p:txBody>
      </p:sp>
      <p:sp>
        <p:nvSpPr>
          <p:cNvPr id="447" name="Part text 3"/>
          <p:cNvSpPr/>
          <p:nvPr/>
        </p:nvSpPr>
        <p:spPr>
          <a:xfrm>
            <a:off x="1554480" y="4059936"/>
            <a:ext cx="4389120" cy="457200"/>
          </a:xfrm>
          <a:prstGeom prst="rect">
            <a:avLst/>
          </a:prstGeom>
          <a:noFill/>
          <a:ln>
            <a:noFill/>
          </a:ln>
        </p:spPr>
        <p:txBody>
          <a:bodyPr wrap="square" rtlCol="0" anchor="ctr" lIns="0" tIns="0" rIns="0" bIns="0"/>
          <a:lstStyle/>
          <a:p>
            <a:pPr algn="l" indent="0" marL="0">
              <a:buNone/>
            </a:pPr>
            <a:r>
              <a:rPr lang="en-US" sz="2000" dirty="0">
                <a:solidFill>
                  <a:srgbClr val="FFFFFF"/>
                </a:solidFill>
                <a:latin typeface="Calibri"/>
                <a:ea typeface="Calibri"/>
                <a:cs typeface="Calibri"/>
              </a:rPr>
              <a:t>Suggest ideas</a:t>
            </a:r>
          </a:p>
        </p:txBody>
      </p:sp>
      <p:sp>
        <p:nvSpPr>
          <p:cNvPr id="448" name="Part number 4"/>
          <p:cNvSpPr/>
          <p:nvPr/>
        </p:nvSpPr>
        <p:spPr>
          <a:xfrm>
            <a:off x="914400" y="4718304"/>
            <a:ext cx="457200" cy="457200"/>
          </a:xfrm>
          <a:prstGeom prst="ellipse">
            <a:avLst/>
          </a:prstGeom>
          <a:solidFill>
            <a:srgbClr val="B45A38"/>
          </a:solidFill>
          <a:ln>
            <a:noFill/>
          </a:ln>
        </p:spPr>
        <p:txBody>
          <a:bodyPr wrap="square" rtlCol="0" anchor="ctr" lIns="0" tIns="0" rIns="0" bIns="0"/>
          <a:lstStyle/>
          <a:p>
            <a:pPr algn="ctr" indent="0" marL="0">
              <a:buNone/>
            </a:pPr>
            <a:r>
              <a:rPr lang="en-US" sz="1400" b="1" dirty="0">
                <a:solidFill>
                  <a:srgbClr val="FFFFFF"/>
                </a:solidFill>
                <a:latin typeface="Arial"/>
                <a:ea typeface="Arial"/>
                <a:cs typeface="Arial"/>
              </a:rPr>
              <a:t>4</a:t>
            </a:r>
          </a:p>
        </p:txBody>
      </p:sp>
      <p:sp>
        <p:nvSpPr>
          <p:cNvPr id="449" name="Part text 4"/>
          <p:cNvSpPr/>
          <p:nvPr/>
        </p:nvSpPr>
        <p:spPr>
          <a:xfrm>
            <a:off x="1554480" y="4718304"/>
            <a:ext cx="4389120" cy="457200"/>
          </a:xfrm>
          <a:prstGeom prst="rect">
            <a:avLst/>
          </a:prstGeom>
          <a:noFill/>
          <a:ln>
            <a:noFill/>
          </a:ln>
        </p:spPr>
        <p:txBody>
          <a:bodyPr wrap="square" rtlCol="0" anchor="ctr" lIns="0" tIns="0" rIns="0" bIns="0"/>
          <a:lstStyle/>
          <a:p>
            <a:pPr algn="l" indent="0" marL="0">
              <a:buNone/>
            </a:pPr>
            <a:r>
              <a:rPr lang="en-US" sz="2000" dirty="0">
                <a:solidFill>
                  <a:srgbClr val="FFFFFF"/>
                </a:solidFill>
                <a:latin typeface="Calibri"/>
                <a:ea typeface="Calibri"/>
                <a:cs typeface="Calibri"/>
              </a:rPr>
              <a:t>Ask anything</a:t>
            </a:r>
          </a:p>
        </p:txBody>
      </p:sp>
      <p:sp>
        <p:nvSpPr>
          <p:cNvPr id="460" name="Credit line"/>
          <p:cNvSpPr/>
          <p:nvPr/>
        </p:nvSpPr>
        <p:spPr>
          <a:xfrm>
            <a:off x="914400" y="6172200"/>
            <a:ext cx="10360152" cy="320040"/>
          </a:xfrm>
          <a:prstGeom prst="rect">
            <a:avLst/>
          </a:prstGeom>
          <a:noFill/>
          <a:ln>
            <a:noFill/>
          </a:ln>
        </p:spPr>
        <p:txBody>
          <a:bodyPr wrap="square" rtlCol="0" anchor="ctr" lIns="0" tIns="0" rIns="0" bIns="0"/>
          <a:lstStyle/>
          <a:p>
            <a:pPr algn="ctr" indent="0" marL="0">
              <a:buNone/>
            </a:pPr>
            <a:r>
              <a:rPr lang="en-US" sz="1100" dirty="0">
                <a:solidFill>
                  <a:srgbClr val="E6E6E6"/>
                </a:solidFill>
                <a:latin typeface="Calibri"/>
                <a:ea typeface="Calibri"/>
                <a:cs typeface="Calibri"/>
              </a:rPr>
              <a:t>Free kit from Agentic Solutions, agenticsolutions.biz. I use Grok Bot in my own business.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Machiato — Coffee Shop Business Presentation Template</dc:title>
  <dc:subject>PptxGenJS Presentation</dc:subject>
  <dc:creator>PptxGenJS</dc:creator>
  <cp:lastModifiedBy>PptxGenJS</cp:lastModifiedBy>
  <cp:revision>1</cp:revision>
  <dcterms:created xsi:type="dcterms:W3CDTF">2026-10-20T17:21:56Z</dcterms:created>
  <dcterms:modified xsi:type="dcterms:W3CDTF">2026-10-20T17:21:56Z</dcterms:modified>
</cp:coreProperties>
</file>